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23"/>
  </p:notesMasterIdLst>
  <p:sldIdLst>
    <p:sldId id="278" r:id="rId2"/>
    <p:sldId id="279" r:id="rId3"/>
    <p:sldId id="280" r:id="rId4"/>
    <p:sldId id="281" r:id="rId5"/>
    <p:sldId id="284" r:id="rId6"/>
    <p:sldId id="282" r:id="rId7"/>
    <p:sldId id="294" r:id="rId8"/>
    <p:sldId id="288" r:id="rId9"/>
    <p:sldId id="296" r:id="rId10"/>
    <p:sldId id="290" r:id="rId11"/>
    <p:sldId id="297" r:id="rId12"/>
    <p:sldId id="292" r:id="rId13"/>
    <p:sldId id="298" r:id="rId14"/>
    <p:sldId id="303" r:id="rId15"/>
    <p:sldId id="305" r:id="rId16"/>
    <p:sldId id="306" r:id="rId17"/>
    <p:sldId id="307" r:id="rId18"/>
    <p:sldId id="308" r:id="rId19"/>
    <p:sldId id="309" r:id="rId20"/>
    <p:sldId id="310" r:id="rId21"/>
    <p:sldId id="293" r:id="rId22"/>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72C9"/>
    <a:srgbClr val="FFFFFF"/>
    <a:srgbClr val="FCFBF6"/>
    <a:srgbClr val="FDFBF6"/>
    <a:srgbClr val="202C8F"/>
    <a:srgbClr val="AAC4E9"/>
    <a:srgbClr val="F5CDCE"/>
    <a:srgbClr val="DF8C8C"/>
    <a:srgbClr val="D4D593"/>
    <a:srgbClr val="E6F0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1FF780-43F8-96CE-40EA-5473861410FF}" v="26" dt="2023-05-12T22:01:51.513"/>
    <p1510:client id="{80D4297D-BE20-45B7-9DCB-0BDEB74AF1E0}" v="106" dt="2023-05-08T03:41:13.740"/>
    <p1510:client id="{8126E9AD-733F-4DCA-A4B6-E31DCA8DFA90}" v="160" dt="2023-05-12T02:39:04.945"/>
    <p1510:client id="{8EB830DE-9B79-49BE-9640-C1AF2A54DB46}" v="37" dt="2023-05-14T23:21:07.838"/>
    <p1510:client id="{BBABAB48-48B8-4DD3-83A7-9B96820FFDE1}" v="549" dt="2023-05-05T21:54:29.318"/>
    <p1510:client id="{CDD67081-C562-9A7C-F7A1-4FBBCCF8FE30}" v="170" dt="2023-05-05T23:54:07.439"/>
    <p1510:client id="{CDFA9AD4-B00E-F937-8B5A-DA2B4893EC60}" v="158" dt="2023-05-08T04:41:12.390"/>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60"/>
    <p:restoredTop sz="94609" autoAdjust="0"/>
  </p:normalViewPr>
  <p:slideViewPr>
    <p:cSldViewPr snapToGrid="0" snapToObjects="1">
      <p:cViewPr varScale="1">
        <p:scale>
          <a:sx n="78" d="100"/>
          <a:sy n="78" d="100"/>
        </p:scale>
        <p:origin x="845" y="67"/>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14T23:18:16.635"/>
    </inkml:context>
    <inkml:brush xml:id="br0">
      <inkml:brushProperty name="width" value="0.1" units="cm"/>
      <inkml:brushProperty name="height" value="0.1" units="cm"/>
    </inkml:brush>
  </inkml:definitions>
  <inkml:trace contextRef="#ctx0" brushRef="#br0">21946 10266 0 0 0,'-11'0'0'0'0,"-7"0"0"0"0,-13 0 0 0 0,0 0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14T23:18:16.636"/>
    </inkml:context>
    <inkml:brush xml:id="br0">
      <inkml:brushProperty name="width" value="0.1" units="cm"/>
      <inkml:brushProperty name="height" value="0.1" units="cm"/>
      <inkml:brushProperty name="color" value="#004F8B"/>
    </inkml:brush>
  </inkml:definitions>
  <inkml:trace contextRef="#ctx0" brushRef="#br0">21733 10221 0 0 0,'-6'0'0'0'0,"-11"0"0"0"0,-13 0 0 0 0,-13 0 0 0 0,-3 0 0 0 0,5-5 0 0 0,5-2 0 0 0,4 1 0 0 0,1 0 0 0 0,-4-3 0 0 0,-6 0 0 0 0,-2 1 0 0 0,2 2 0 0 0,13 3 0 0 0,16 1 0 0 0,20 1 0 0 0,36 0 0 0 0,45 2 0 0 0,61-1 0 0 0,45 0 0 0 0,21 1 0 0 0,-6-1 0 0 0,-23 0 0 0 0,-37 0 0 0 0,-46 5 0 0 0,-49 8 0 0 0,-67 10 0 0 0,-71 13 0 0 0,-74 16 0 0 0,-57 9 0 0 0,-49 4 0 0 0,15-8 0 0 0,55-14 0 0 0,66-15 0 0 0,64-17 0 0 0,64-15 0 0 0,57-13 0 0 0,51-8 0 0 0,26-5 0 0 0,12-3 0 0 0,-9 4 0 0 0,-23 8 0 0 0,-25 6 0 0 0,-34 7 0 0 0,-31 4 0 0 0,-36 3 0 0 0,-31 2 0 0 0,-35-5 0 0 0,-24-2 0 0 0,-11-4 0 0 0,-2-2 0 0 0,13 3 0 0 0,19 2 0 0 0,28-3 0 0 0,29 0 0 0 0,29-3 0 0 0,29 0 0 0 0,24-2 0 0 0,24 1 0 0 0,8 3 0 0 0,-5 3 0 0 0,-13 3 0 0 0,-18 8 0 0 0,-18 3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14T23:18:16.637"/>
    </inkml:context>
    <inkml:brush xml:id="br0">
      <inkml:brushProperty name="width" value="0.1" units="cm"/>
      <inkml:brushProperty name="height" value="0.1" units="cm"/>
      <inkml:brushProperty name="color" value="#004F8B"/>
    </inkml:brush>
  </inkml:definitions>
  <inkml:trace contextRef="#ctx0" brushRef="#br0">21114 1482 0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dirty="0"/>
              <a:t>Click to edit Master title style</a:t>
            </a:r>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dirty="0"/>
              <a:t>Click to edit Master title style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dirty="0"/>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dirty="0"/>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dirty="0"/>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dirty="0"/>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dirty="0"/>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dirty="0"/>
              <a:t>Click to edit Master title style</a:t>
            </a:r>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dirty="0"/>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dirty="0"/>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dirty="0"/>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dirty="0"/>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dirty="0"/>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dirty="0"/>
              <a:t>Click to edit Master title style</a:t>
            </a:r>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dirty="0"/>
              <a:t>Click to edit Master title style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dirty="0"/>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dirty="0"/>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dirty="0"/>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dirty="0"/>
              <a:t>Click to edit Master title style</a:t>
            </a:r>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dirty="0"/>
              <a:t>Click to edit Master title style</a:t>
            </a:r>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dirty="0"/>
              <a:t>Click to edit Master title style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dirty="0"/>
              <a:t>Click to edit Master title style</a:t>
            </a:r>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dirty="0"/>
              <a:t>Click to edit Master title style</a:t>
            </a:r>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dirty="0"/>
              <a:t>Click to edit Master title style</a:t>
            </a:r>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dirty="0"/>
              <a:t>Click to edit Master title style</a:t>
            </a:r>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dirty="0"/>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dirty="0"/>
              <a:t>Click to edit Master title style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dirty="0"/>
              <a:t>Click to edit Master title style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9.jpeg"/><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customXml" Target="../ink/ink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3269927" y="1829593"/>
            <a:ext cx="6015294" cy="1225296"/>
          </a:xfrm>
        </p:spPr>
        <p:txBody>
          <a:bodyPr/>
          <a:lstStyle/>
          <a:p>
            <a:r>
              <a:rPr lang="en-US" sz="3200" dirty="0">
                <a:latin typeface="Times New Roman"/>
                <a:cs typeface="Times New Roman"/>
              </a:rPr>
              <a:t>STREAMIFY-</a:t>
            </a:r>
            <a:br>
              <a:rPr lang="en-US" sz="3200" dirty="0">
                <a:latin typeface="Times New Roman"/>
                <a:cs typeface="Times New Roman"/>
              </a:rPr>
            </a:br>
            <a:r>
              <a:rPr lang="en-US" sz="2400" dirty="0">
                <a:latin typeface="Times New Roman"/>
                <a:cs typeface="Times New Roman"/>
              </a:rPr>
              <a:t>ONLINE STREAMING APPLICATION</a:t>
            </a:r>
            <a:endParaRPr lang="en-US" sz="6600" dirty="0"/>
          </a:p>
          <a:p>
            <a:br>
              <a:rPr lang="en-US" dirty="0"/>
            </a:br>
            <a:endParaRPr lang="en-US"/>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a:xfrm>
            <a:off x="4223142" y="3920564"/>
            <a:ext cx="4105921" cy="878908"/>
          </a:xfrm>
        </p:spPr>
        <p:txBody>
          <a:bodyPr vert="horz" lIns="0" tIns="0" rIns="0" bIns="0" rtlCol="0" anchor="t">
            <a:noAutofit/>
          </a:bodyPr>
          <a:lstStyle/>
          <a:p>
            <a:r>
              <a:rPr lang="en-US" dirty="0"/>
              <a:t>By- </a:t>
            </a:r>
            <a:r>
              <a:rPr lang="en-US" dirty="0" err="1"/>
              <a:t>Bhavyom</a:t>
            </a:r>
            <a:r>
              <a:rPr lang="en-US" dirty="0"/>
              <a:t> Singh Kushwaha</a:t>
            </a:r>
          </a:p>
          <a:p>
            <a:r>
              <a:rPr lang="en-US" dirty="0"/>
              <a:t>Jahanvi Paliwal​</a:t>
            </a:r>
          </a:p>
          <a:p>
            <a:endParaRPr lang="en-US" dirty="0"/>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p:txBody>
          <a:bodyPr/>
          <a:lstStyle/>
          <a:p>
            <a:r>
              <a:rPr lang="en-US" sz="3200" dirty="0"/>
              <a:t>DATASET INFORMATION</a:t>
            </a:r>
            <a:br>
              <a:rPr lang="en-US" sz="3200" dirty="0"/>
            </a:br>
            <a:endParaRPr lang="en-US" dirty="0"/>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10</a:t>
            </a:fld>
            <a:endParaRPr lang="en-US" dirty="0"/>
          </a:p>
        </p:txBody>
      </p:sp>
      <p:sp>
        <p:nvSpPr>
          <p:cNvPr id="11" name="Text Placeholder 10">
            <a:extLst>
              <a:ext uri="{FF2B5EF4-FFF2-40B4-BE49-F238E27FC236}">
                <a16:creationId xmlns:a16="http://schemas.microsoft.com/office/drawing/2014/main" id="{A2C39DD0-CD86-2929-7808-58D17FC2C0A6}"/>
              </a:ext>
            </a:extLst>
          </p:cNvPr>
          <p:cNvSpPr>
            <a:spLocks noGrp="1"/>
          </p:cNvSpPr>
          <p:nvPr>
            <p:ph type="body" idx="1"/>
          </p:nvPr>
        </p:nvSpPr>
        <p:spPr/>
        <p:txBody>
          <a:bodyPr/>
          <a:lstStyle/>
          <a:p>
            <a:r>
              <a:rPr lang="en-US" sz="2000" dirty="0">
                <a:latin typeface="Arial"/>
                <a:cs typeface="Arial"/>
              </a:rPr>
              <a:t>Dataset used:</a:t>
            </a:r>
            <a:endParaRPr lang="en-US" sz="2000" dirty="0"/>
          </a:p>
        </p:txBody>
      </p:sp>
      <p:sp>
        <p:nvSpPr>
          <p:cNvPr id="12" name="Content Placeholder 11">
            <a:extLst>
              <a:ext uri="{FF2B5EF4-FFF2-40B4-BE49-F238E27FC236}">
                <a16:creationId xmlns:a16="http://schemas.microsoft.com/office/drawing/2014/main" id="{CE3C1BFF-2275-1E7D-0604-E6F5CFEC01F6}"/>
              </a:ext>
            </a:extLst>
          </p:cNvPr>
          <p:cNvSpPr>
            <a:spLocks noGrp="1"/>
          </p:cNvSpPr>
          <p:nvPr>
            <p:ph sz="half" idx="2"/>
          </p:nvPr>
        </p:nvSpPr>
        <p:spPr/>
        <p:txBody>
          <a:bodyPr vert="horz" lIns="45720" tIns="45720" rIns="45720" bIns="45720" rtlCol="0" anchor="t">
            <a:noAutofit/>
          </a:bodyPr>
          <a:lstStyle/>
          <a:p>
            <a:pPr marL="347345" indent="-347345"/>
            <a:r>
              <a:rPr lang="en-US" sz="2000" dirty="0">
                <a:latin typeface="TimesNewRomanPSMT"/>
                <a:cs typeface="Sabon Next LT"/>
              </a:rPr>
              <a:t>Customers dataset </a:t>
            </a:r>
            <a:endParaRPr lang="en-US" sz="1600" dirty="0">
              <a:cs typeface="Sabon Next LT"/>
            </a:endParaRPr>
          </a:p>
          <a:p>
            <a:pPr marL="347345" indent="-347345"/>
            <a:endParaRPr lang="en-US" dirty="0">
              <a:cs typeface="Sabon Next LT"/>
            </a:endParaRPr>
          </a:p>
          <a:p>
            <a:pPr marL="347345" indent="-347345"/>
            <a:endParaRPr lang="en-US" dirty="0">
              <a:cs typeface="Sabon Next LT"/>
            </a:endParaRPr>
          </a:p>
        </p:txBody>
      </p:sp>
      <p:sp>
        <p:nvSpPr>
          <p:cNvPr id="13" name="Text Placeholder 12">
            <a:extLst>
              <a:ext uri="{FF2B5EF4-FFF2-40B4-BE49-F238E27FC236}">
                <a16:creationId xmlns:a16="http://schemas.microsoft.com/office/drawing/2014/main" id="{F618F075-837C-1005-19D6-8DC90759CD53}"/>
              </a:ext>
            </a:extLst>
          </p:cNvPr>
          <p:cNvSpPr>
            <a:spLocks noGrp="1"/>
          </p:cNvSpPr>
          <p:nvPr>
            <p:ph type="body" sz="quarter" idx="3"/>
          </p:nvPr>
        </p:nvSpPr>
        <p:spPr/>
        <p:txBody>
          <a:bodyPr/>
          <a:lstStyle/>
          <a:p>
            <a:r>
              <a:rPr lang="en-US" dirty="0">
                <a:latin typeface="Arial"/>
                <a:cs typeface="Arial"/>
              </a:rPr>
              <a:t>DATA ATTRIBUTES</a:t>
            </a:r>
            <a:endParaRPr lang="en-US" dirty="0"/>
          </a:p>
        </p:txBody>
      </p:sp>
      <p:sp>
        <p:nvSpPr>
          <p:cNvPr id="14" name="Content Placeholder 13">
            <a:extLst>
              <a:ext uri="{FF2B5EF4-FFF2-40B4-BE49-F238E27FC236}">
                <a16:creationId xmlns:a16="http://schemas.microsoft.com/office/drawing/2014/main" id="{DD1D0BF9-FCAA-67DA-79AB-E6E7E6D2B6A1}"/>
              </a:ext>
            </a:extLst>
          </p:cNvPr>
          <p:cNvSpPr>
            <a:spLocks noGrp="1"/>
          </p:cNvSpPr>
          <p:nvPr>
            <p:ph sz="quarter" idx="4"/>
          </p:nvPr>
        </p:nvSpPr>
        <p:spPr/>
        <p:txBody>
          <a:bodyPr vert="horz" lIns="45720" tIns="45720" rIns="45720" bIns="45720" rtlCol="0" anchor="t">
            <a:noAutofit/>
          </a:bodyPr>
          <a:lstStyle/>
          <a:p>
            <a:pPr marL="347345" indent="-347345"/>
            <a:r>
              <a:rPr lang="en-US" sz="1800" dirty="0">
                <a:solidFill>
                  <a:srgbClr val="202C8F"/>
                </a:solidFill>
                <a:latin typeface="TimesNewRomanPSMT"/>
              </a:rPr>
              <a:t>Name - customer’s name </a:t>
            </a:r>
            <a:endParaRPr lang="en-US" sz="1800">
              <a:solidFill>
                <a:srgbClr val="202C8F"/>
              </a:solidFill>
              <a:cs typeface="Sabon Next LT"/>
            </a:endParaRPr>
          </a:p>
          <a:p>
            <a:pPr marL="347345" indent="-347345"/>
            <a:r>
              <a:rPr lang="en-US" sz="1800" dirty="0">
                <a:solidFill>
                  <a:srgbClr val="202C8F"/>
                </a:solidFill>
                <a:latin typeface="TimesNewRomanPSMT"/>
              </a:rPr>
              <a:t>Email - customer’s email address </a:t>
            </a:r>
            <a:endParaRPr lang="en-US" sz="1800">
              <a:solidFill>
                <a:srgbClr val="202C8F"/>
              </a:solidFill>
              <a:cs typeface="Sabon Next LT"/>
            </a:endParaRPr>
          </a:p>
          <a:p>
            <a:pPr marL="347345" indent="-347345"/>
            <a:r>
              <a:rPr lang="en-US" sz="1800" dirty="0">
                <a:solidFill>
                  <a:srgbClr val="202C8F"/>
                </a:solidFill>
                <a:latin typeface="TimesNewRomanPSMT"/>
              </a:rPr>
              <a:t>Gender - customer’s gender</a:t>
            </a:r>
            <a:endParaRPr lang="en-US" sz="1800">
              <a:solidFill>
                <a:srgbClr val="202C8F"/>
              </a:solidFill>
              <a:cs typeface="Sabon Next LT"/>
            </a:endParaRPr>
          </a:p>
          <a:p>
            <a:pPr marL="347345" indent="-347345"/>
            <a:r>
              <a:rPr lang="en-US" sz="1800" dirty="0">
                <a:solidFill>
                  <a:srgbClr val="202C8F"/>
                </a:solidFill>
                <a:latin typeface="TimesNewRomanPSMT"/>
              </a:rPr>
              <a:t>Age - customer’s age</a:t>
            </a:r>
            <a:endParaRPr lang="en-US" sz="1800">
              <a:solidFill>
                <a:srgbClr val="202C8F"/>
              </a:solidFill>
              <a:cs typeface="Sabon Next LT"/>
            </a:endParaRPr>
          </a:p>
          <a:p>
            <a:pPr marL="347345" indent="-347345"/>
            <a:r>
              <a:rPr lang="en-US" sz="1800" dirty="0">
                <a:solidFill>
                  <a:srgbClr val="202C8F"/>
                </a:solidFill>
                <a:ea typeface="+mn-lt"/>
                <a:cs typeface="+mn-lt"/>
              </a:rPr>
              <a:t>Interest - customer’s interest </a:t>
            </a:r>
            <a:endParaRPr lang="en-US" sz="1800" dirty="0">
              <a:solidFill>
                <a:srgbClr val="202C8F"/>
              </a:solidFill>
            </a:endParaRPr>
          </a:p>
          <a:p>
            <a:pPr marL="347345" indent="-347345"/>
            <a:endParaRPr lang="en-US" dirty="0">
              <a:cs typeface="Sabon Next LT"/>
            </a:endParaRPr>
          </a:p>
        </p:txBody>
      </p:sp>
    </p:spTree>
    <p:extLst>
      <p:ext uri="{BB962C8B-B14F-4D97-AF65-F5344CB8AC3E}">
        <p14:creationId xmlns:p14="http://schemas.microsoft.com/office/powerpoint/2010/main" val="3170280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F6E43-0A97-5173-A858-D984CDCD91D5}"/>
              </a:ext>
            </a:extLst>
          </p:cNvPr>
          <p:cNvSpPr>
            <a:spLocks noGrp="1"/>
          </p:cNvSpPr>
          <p:nvPr>
            <p:ph type="title"/>
          </p:nvPr>
        </p:nvSpPr>
        <p:spPr>
          <a:xfrm>
            <a:off x="863383" y="599894"/>
            <a:ext cx="5871218" cy="1064019"/>
          </a:xfrm>
        </p:spPr>
        <p:txBody>
          <a:bodyPr/>
          <a:lstStyle/>
          <a:p>
            <a:r>
              <a:rPr lang="en-US" sz="3200" dirty="0"/>
              <a:t>DATASET</a:t>
            </a:r>
          </a:p>
        </p:txBody>
      </p:sp>
      <p:pic>
        <p:nvPicPr>
          <p:cNvPr id="11" name="Picture 11" descr="Table&#10;&#10;Description automatically generated">
            <a:extLst>
              <a:ext uri="{FF2B5EF4-FFF2-40B4-BE49-F238E27FC236}">
                <a16:creationId xmlns:a16="http://schemas.microsoft.com/office/drawing/2014/main" id="{7ABE575F-0E5B-C547-C58D-CE2C8A3E9B76}"/>
              </a:ext>
            </a:extLst>
          </p:cNvPr>
          <p:cNvPicPr>
            <a:picLocks noGrp="1" noChangeAspect="1"/>
          </p:cNvPicPr>
          <p:nvPr>
            <p:ph idx="1"/>
          </p:nvPr>
        </p:nvPicPr>
        <p:blipFill>
          <a:blip r:embed="rId2"/>
          <a:stretch>
            <a:fillRect/>
          </a:stretch>
        </p:blipFill>
        <p:spPr>
          <a:xfrm>
            <a:off x="981535" y="1391775"/>
            <a:ext cx="6231455" cy="4557391"/>
          </a:xfrm>
        </p:spPr>
      </p:pic>
    </p:spTree>
    <p:extLst>
      <p:ext uri="{BB962C8B-B14F-4D97-AF65-F5344CB8AC3E}">
        <p14:creationId xmlns:p14="http://schemas.microsoft.com/office/powerpoint/2010/main" val="553021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a:xfrm>
            <a:off x="1153653" y="1025489"/>
            <a:ext cx="6766560" cy="768096"/>
          </a:xfrm>
        </p:spPr>
        <p:txBody>
          <a:bodyPr/>
          <a:lstStyle/>
          <a:p>
            <a:r>
              <a:rPr lang="en-US" sz="2400" dirty="0"/>
              <a:t>STEPS TO START APPLICATION</a:t>
            </a:r>
          </a:p>
        </p:txBody>
      </p:sp>
      <p:sp>
        <p:nvSpPr>
          <p:cNvPr id="4" name="Footer Placeholder 3">
            <a:extLst>
              <a:ext uri="{FF2B5EF4-FFF2-40B4-BE49-F238E27FC236}">
                <a16:creationId xmlns:a16="http://schemas.microsoft.com/office/drawing/2014/main" id="{D5BA2433-990B-A170-369A-3DF4A9B33BFA}"/>
              </a:ext>
            </a:extLst>
          </p:cNvPr>
          <p:cNvSpPr>
            <a:spLocks noGrp="1"/>
          </p:cNvSpPr>
          <p:nvPr>
            <p:ph type="ftr" sz="quarter" idx="13"/>
          </p:nvPr>
        </p:nvSpPr>
        <p:spPr/>
        <p:txBody>
          <a:bodyPr/>
          <a:lstStyle/>
          <a:p>
            <a:r>
              <a:rPr lang="en-US" dirty="0">
                <a:latin typeface="Arial"/>
                <a:cs typeface="Arial"/>
              </a:rPr>
              <a:t>Online Streaming Application</a:t>
            </a:r>
          </a:p>
          <a:p>
            <a:endParaRPr lang="en-US"/>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12</a:t>
            </a:fld>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a:xfrm>
            <a:off x="1153654" y="1787164"/>
            <a:ext cx="7840076" cy="3721460"/>
          </a:xfrm>
        </p:spPr>
        <p:txBody>
          <a:bodyPr vert="horz" lIns="91440" tIns="45720" rIns="91440" bIns="45720" rtlCol="0" anchor="t">
            <a:noAutofit/>
          </a:bodyPr>
          <a:lstStyle/>
          <a:p>
            <a:pPr marL="342900" indent="-342900">
              <a:buAutoNum type="arabicPeriod"/>
            </a:pPr>
            <a:r>
              <a:rPr lang="en-IN" sz="1400" dirty="0">
                <a:latin typeface="Arial"/>
                <a:ea typeface="+mn-lt"/>
                <a:cs typeface="Arial"/>
              </a:rPr>
              <a:t>Open 2 terminals in Ubuntu.</a:t>
            </a:r>
            <a:endParaRPr lang="en-US" sz="1400" dirty="0">
              <a:latin typeface="Arial"/>
              <a:cs typeface="Arial"/>
            </a:endParaRPr>
          </a:p>
          <a:p>
            <a:r>
              <a:rPr lang="en-IN" sz="1400" dirty="0">
                <a:latin typeface="Arial"/>
                <a:ea typeface="+mn-lt"/>
                <a:cs typeface="Arial"/>
              </a:rPr>
              <a:t>2.</a:t>
            </a:r>
            <a:r>
              <a:rPr lang="en-IN" sz="1100" dirty="0">
                <a:latin typeface="Times New Roman"/>
                <a:ea typeface="+mn-lt"/>
                <a:cs typeface="Times New Roman"/>
              </a:rPr>
              <a:t>     </a:t>
            </a:r>
            <a:r>
              <a:rPr lang="en-IN" sz="1400" dirty="0">
                <a:latin typeface="Arial"/>
                <a:ea typeface="+mn-lt"/>
                <a:cs typeface="Arial"/>
              </a:rPr>
              <a:t>We must start zookeeper and </a:t>
            </a:r>
            <a:r>
              <a:rPr lang="en-IN" sz="1400" dirty="0" err="1">
                <a:latin typeface="Arial"/>
                <a:ea typeface="+mn-lt"/>
                <a:cs typeface="Arial"/>
              </a:rPr>
              <a:t>kafka</a:t>
            </a:r>
            <a:r>
              <a:rPr lang="en-IN" sz="1400" dirty="0">
                <a:latin typeface="Arial"/>
                <a:ea typeface="+mn-lt"/>
                <a:cs typeface="Arial"/>
              </a:rPr>
              <a:t>. I have create a single file where I have written commands for running both of these. On one terminal, write a command, “</a:t>
            </a:r>
            <a:r>
              <a:rPr lang="en-IN" sz="1400" dirty="0" err="1">
                <a:latin typeface="Arial"/>
                <a:ea typeface="+mn-lt"/>
                <a:cs typeface="Arial"/>
              </a:rPr>
              <a:t>systemctl</a:t>
            </a:r>
            <a:r>
              <a:rPr lang="en-IN" sz="1400" dirty="0">
                <a:latin typeface="Arial"/>
                <a:ea typeface="+mn-lt"/>
                <a:cs typeface="Arial"/>
              </a:rPr>
              <a:t> start </a:t>
            </a:r>
            <a:r>
              <a:rPr lang="en-IN" sz="1400" dirty="0" err="1">
                <a:latin typeface="Arial"/>
                <a:ea typeface="+mn-lt"/>
                <a:cs typeface="Arial"/>
              </a:rPr>
              <a:t>kafka</a:t>
            </a:r>
            <a:r>
              <a:rPr lang="en-IN" sz="1400" dirty="0">
                <a:latin typeface="Arial"/>
                <a:ea typeface="+mn-lt"/>
                <a:cs typeface="Arial"/>
              </a:rPr>
              <a:t>”. There will be a prompt asking for password, enter the password. The zookeeper and </a:t>
            </a:r>
            <a:r>
              <a:rPr lang="en-IN" sz="1400" dirty="0" err="1">
                <a:latin typeface="Arial"/>
                <a:ea typeface="+mn-lt"/>
                <a:cs typeface="Arial"/>
              </a:rPr>
              <a:t>kafka</a:t>
            </a:r>
            <a:r>
              <a:rPr lang="en-IN" sz="1400" dirty="0">
                <a:latin typeface="Arial"/>
                <a:ea typeface="+mn-lt"/>
                <a:cs typeface="Arial"/>
              </a:rPr>
              <a:t> server will start. To check if the server are running or not, use “</a:t>
            </a:r>
            <a:r>
              <a:rPr lang="en-IN" sz="1400" dirty="0" err="1">
                <a:latin typeface="Arial"/>
                <a:ea typeface="+mn-lt"/>
                <a:cs typeface="Arial"/>
              </a:rPr>
              <a:t>systemctl</a:t>
            </a:r>
            <a:r>
              <a:rPr lang="en-IN" sz="1400" dirty="0">
                <a:latin typeface="Arial"/>
                <a:ea typeface="+mn-lt"/>
                <a:cs typeface="Arial"/>
              </a:rPr>
              <a:t> status </a:t>
            </a:r>
            <a:r>
              <a:rPr lang="en-IN" sz="1400" dirty="0" err="1">
                <a:latin typeface="Arial"/>
                <a:ea typeface="+mn-lt"/>
                <a:cs typeface="Arial"/>
              </a:rPr>
              <a:t>kafka</a:t>
            </a:r>
            <a:r>
              <a:rPr lang="en-IN" sz="1400" dirty="0">
                <a:latin typeface="Arial"/>
                <a:ea typeface="+mn-lt"/>
                <a:cs typeface="Arial"/>
              </a:rPr>
              <a:t>”.</a:t>
            </a:r>
            <a:endParaRPr lang="en-IN" sz="1400">
              <a:cs typeface="Sabon Next LT"/>
            </a:endParaRPr>
          </a:p>
          <a:p>
            <a:r>
              <a:rPr lang="en-IN" sz="1400" dirty="0">
                <a:latin typeface="Arial"/>
                <a:ea typeface="+mn-lt"/>
                <a:cs typeface="Arial"/>
              </a:rPr>
              <a:t>3.</a:t>
            </a:r>
            <a:r>
              <a:rPr lang="en-IN" sz="1100" dirty="0">
                <a:latin typeface="Times New Roman"/>
                <a:ea typeface="+mn-lt"/>
                <a:cs typeface="Times New Roman"/>
              </a:rPr>
              <a:t>     </a:t>
            </a:r>
            <a:r>
              <a:rPr lang="en-IN" sz="1400" dirty="0">
                <a:latin typeface="Arial"/>
                <a:ea typeface="+mn-lt"/>
                <a:cs typeface="Arial"/>
              </a:rPr>
              <a:t>Write the command “kafka-topics.sh –bootstrap-server localhost:9092 –topic &lt;</a:t>
            </a:r>
            <a:r>
              <a:rPr lang="en-IN" sz="1400" i="1" dirty="0">
                <a:latin typeface="Arial"/>
                <a:ea typeface="+mn-lt"/>
                <a:cs typeface="Arial"/>
              </a:rPr>
              <a:t>topic name</a:t>
            </a:r>
            <a:r>
              <a:rPr lang="en-IN" sz="1400" dirty="0">
                <a:latin typeface="Arial"/>
                <a:ea typeface="+mn-lt"/>
                <a:cs typeface="Arial"/>
              </a:rPr>
              <a:t>&gt;  --replication-factor 2”. Then press enter. This command as the same suggest, create a topic and bind it to localhost at port 9092.</a:t>
            </a:r>
            <a:endParaRPr lang="en-US" sz="1400">
              <a:latin typeface="Arial"/>
              <a:cs typeface="Arial"/>
            </a:endParaRPr>
          </a:p>
          <a:p>
            <a:r>
              <a:rPr lang="en-IN" sz="1400" dirty="0">
                <a:latin typeface="Arial"/>
                <a:ea typeface="+mn-lt"/>
                <a:cs typeface="Arial"/>
              </a:rPr>
              <a:t>4.</a:t>
            </a:r>
            <a:r>
              <a:rPr lang="en-IN" sz="1100" dirty="0">
                <a:latin typeface="Times New Roman"/>
                <a:ea typeface="+mn-lt"/>
                <a:cs typeface="Times New Roman"/>
              </a:rPr>
              <a:t>     </a:t>
            </a:r>
            <a:r>
              <a:rPr lang="en-IN" sz="1400" dirty="0">
                <a:latin typeface="Arial"/>
                <a:ea typeface="+mn-lt"/>
                <a:cs typeface="Arial"/>
              </a:rPr>
              <a:t>Now, we need to start the producer. Write the command, “kafka-console-producer.sh –bootstrap-server localhost:9092 –topic &lt;</a:t>
            </a:r>
            <a:r>
              <a:rPr lang="en-IN" sz="1400" i="1" dirty="0">
                <a:latin typeface="Arial"/>
                <a:ea typeface="+mn-lt"/>
                <a:cs typeface="Arial"/>
              </a:rPr>
              <a:t>topic name</a:t>
            </a:r>
            <a:r>
              <a:rPr lang="en-IN" sz="1400" dirty="0">
                <a:latin typeface="Arial"/>
                <a:ea typeface="+mn-lt"/>
                <a:cs typeface="Arial"/>
              </a:rPr>
              <a:t>&gt;”. Then press enter. This command will start a console producer at localhost:9092 with some properties such as topic, replication factor and partition.</a:t>
            </a:r>
            <a:endParaRPr lang="en-US" sz="1400">
              <a:latin typeface="Arial"/>
              <a:cs typeface="Arial"/>
            </a:endParaRPr>
          </a:p>
          <a:p>
            <a:r>
              <a:rPr lang="en-IN" sz="1400" dirty="0">
                <a:latin typeface="Arial"/>
                <a:ea typeface="+mn-lt"/>
                <a:cs typeface="Arial"/>
              </a:rPr>
              <a:t>5.</a:t>
            </a:r>
            <a:r>
              <a:rPr lang="en-IN" sz="1100" dirty="0">
                <a:latin typeface="Times New Roman"/>
                <a:ea typeface="+mn-lt"/>
                <a:cs typeface="Times New Roman"/>
              </a:rPr>
              <a:t>     </a:t>
            </a:r>
            <a:r>
              <a:rPr lang="en-IN" sz="1400" dirty="0">
                <a:latin typeface="Arial"/>
                <a:ea typeface="+mn-lt"/>
                <a:cs typeface="Arial"/>
              </a:rPr>
              <a:t>This terminal will act as a producer of information. It will write anything that you provide on the topic. Things written on the topic will be available for the consumer to consume.</a:t>
            </a:r>
            <a:endParaRPr lang="en-IN" sz="1400" dirty="0">
              <a:latin typeface="Arial"/>
              <a:cs typeface="Arial"/>
            </a:endParaRPr>
          </a:p>
          <a:p>
            <a:pPr marL="285750" indent="-285750">
              <a:buFont typeface="Arial"/>
              <a:buChar char="•"/>
            </a:pPr>
            <a:endParaRPr lang="en-US"/>
          </a:p>
          <a:p>
            <a:pPr marL="285750" indent="-285750">
              <a:buFont typeface="Arial"/>
              <a:buChar char="•"/>
            </a:pPr>
            <a:endParaRPr lang="en-IN" sz="1800" dirty="0">
              <a:ea typeface="+mn-lt"/>
              <a:cs typeface="+mn-lt"/>
            </a:endParaRPr>
          </a:p>
          <a:p>
            <a:pPr marL="285750" indent="-285750">
              <a:buFont typeface="Arial"/>
              <a:buChar char="•"/>
            </a:pPr>
            <a:endParaRPr lang="en-IN" dirty="0">
              <a:cs typeface="Sabon Next LT"/>
            </a:endParaRPr>
          </a:p>
          <a:p>
            <a:pPr marL="285750" indent="-285750">
              <a:buFont typeface="Arial"/>
              <a:buChar char="•"/>
            </a:pPr>
            <a:endParaRPr lang="en-IN" dirty="0">
              <a:cs typeface="Sabon Next LT"/>
            </a:endParaRPr>
          </a:p>
          <a:p>
            <a:pPr marL="285750" indent="-285750">
              <a:buFont typeface="Arial"/>
              <a:buChar char="•"/>
            </a:pPr>
            <a:endParaRPr lang="en-IN" dirty="0">
              <a:cs typeface="Sabon Next LT"/>
            </a:endParaRPr>
          </a:p>
          <a:p>
            <a:pPr marL="285750" indent="-285750">
              <a:buFont typeface="Arial"/>
              <a:buChar char="•"/>
            </a:pPr>
            <a:endParaRPr lang="en-IN" dirty="0">
              <a:cs typeface="Sabon Next LT"/>
            </a:endParaRPr>
          </a:p>
          <a:p>
            <a:pPr marL="285750" indent="-285750">
              <a:buFont typeface="Arial"/>
              <a:buChar char="•"/>
            </a:pPr>
            <a:endParaRPr lang="en-IN" dirty="0">
              <a:cs typeface="Sabon Next LT"/>
            </a:endParaRPr>
          </a:p>
          <a:p>
            <a:pPr marL="285750" indent="-285750">
              <a:buFont typeface="Arial"/>
              <a:buChar char="•"/>
            </a:pPr>
            <a:endParaRPr lang="en-IN" dirty="0">
              <a:cs typeface="Sabon Next LT"/>
            </a:endParaRPr>
          </a:p>
          <a:p>
            <a:pPr marL="285750" indent="-285750">
              <a:buFont typeface="Arial"/>
              <a:buChar char="•"/>
            </a:pPr>
            <a:endParaRPr lang="en-IN" dirty="0">
              <a:cs typeface="Sabon Next LT"/>
            </a:endParaRPr>
          </a:p>
          <a:p>
            <a:pPr marL="285750" indent="-285750">
              <a:buFont typeface="Arial"/>
              <a:buChar char="•"/>
            </a:pPr>
            <a:endParaRPr lang="en-IN" dirty="0">
              <a:cs typeface="Sabon Next LT"/>
            </a:endParaRPr>
          </a:p>
          <a:p>
            <a:pPr marL="285750" indent="-285750">
              <a:buFont typeface="Arial"/>
              <a:buChar char="•"/>
            </a:pPr>
            <a:endParaRPr lang="en-IN" dirty="0">
              <a:cs typeface="Sabon Next LT"/>
            </a:endParaRPr>
          </a:p>
          <a:p>
            <a:pPr marL="285750" indent="-285750">
              <a:buFont typeface="Arial"/>
              <a:buChar char="•"/>
            </a:pPr>
            <a:endParaRPr lang="en-IN" dirty="0">
              <a:cs typeface="Sabon Next LT"/>
            </a:endParaRPr>
          </a:p>
          <a:p>
            <a:pPr marL="285750" indent="-285750">
              <a:buFont typeface="Arial"/>
              <a:buChar char="•"/>
            </a:pPr>
            <a:endParaRPr lang="en-IN" dirty="0">
              <a:cs typeface="Sabon Next LT"/>
            </a:endParaRPr>
          </a:p>
        </p:txBody>
      </p:sp>
    </p:spTree>
    <p:extLst>
      <p:ext uri="{BB962C8B-B14F-4D97-AF65-F5344CB8AC3E}">
        <p14:creationId xmlns:p14="http://schemas.microsoft.com/office/powerpoint/2010/main" val="94818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523FEE-150F-EC56-0D2E-482274C178A4}"/>
              </a:ext>
            </a:extLst>
          </p:cNvPr>
          <p:cNvSpPr>
            <a:spLocks noGrp="1"/>
          </p:cNvSpPr>
          <p:nvPr>
            <p:ph idx="1"/>
          </p:nvPr>
        </p:nvSpPr>
        <p:spPr>
          <a:xfrm>
            <a:off x="931713" y="1254504"/>
            <a:ext cx="8113804" cy="2700528"/>
          </a:xfrm>
        </p:spPr>
        <p:txBody>
          <a:bodyPr vert="horz" lIns="91440" tIns="45720" rIns="91440" bIns="45720" rtlCol="0" anchor="t">
            <a:noAutofit/>
          </a:bodyPr>
          <a:lstStyle/>
          <a:p>
            <a:r>
              <a:rPr lang="en-IN" sz="1800" dirty="0">
                <a:latin typeface="Arial"/>
                <a:ea typeface="+mn-lt"/>
                <a:cs typeface="Arial"/>
              </a:rPr>
              <a:t>1.</a:t>
            </a:r>
            <a:r>
              <a:rPr lang="en-IN" sz="1400" dirty="0">
                <a:latin typeface="Times New Roman"/>
                <a:ea typeface="+mn-lt"/>
                <a:cs typeface="Times New Roman"/>
              </a:rPr>
              <a:t>     </a:t>
            </a:r>
            <a:r>
              <a:rPr lang="en-IN" sz="1800" dirty="0">
                <a:latin typeface="Arial"/>
                <a:ea typeface="+mn-lt"/>
                <a:cs typeface="Arial"/>
              </a:rPr>
              <a:t>On the other terminal, write the following command, “spark-submit –packages </a:t>
            </a:r>
            <a:r>
              <a:rPr lang="en-IN" sz="1800" dirty="0">
                <a:latin typeface="Arial"/>
                <a:cs typeface="Arial"/>
              </a:rPr>
              <a:t>“com.datastax.spark:spark-cassandra-connector_2.12:3.3.0”,”org.apache.spark:spark-sql-kafka-0-10_2.12:3.3.2” &lt;</a:t>
            </a:r>
            <a:r>
              <a:rPr lang="en-IN" sz="1800" i="1" dirty="0">
                <a:latin typeface="Arial"/>
                <a:cs typeface="Arial"/>
              </a:rPr>
              <a:t>path of the file where you are reading messages from </a:t>
            </a:r>
            <a:r>
              <a:rPr lang="en-IN" sz="1800" i="1" err="1">
                <a:latin typeface="Arial"/>
                <a:cs typeface="Arial"/>
              </a:rPr>
              <a:t>kafka</a:t>
            </a:r>
            <a:r>
              <a:rPr lang="en-IN" sz="1800" i="1" dirty="0">
                <a:latin typeface="Arial"/>
                <a:cs typeface="Arial"/>
              </a:rPr>
              <a:t> topic</a:t>
            </a:r>
            <a:r>
              <a:rPr lang="en-IN" sz="1800" dirty="0">
                <a:latin typeface="Arial"/>
                <a:cs typeface="Arial"/>
              </a:rPr>
              <a:t>&gt;”. Then press enter. This will deploy the spark cluster.</a:t>
            </a:r>
            <a:endParaRPr lang="en-US" sz="1800">
              <a:latin typeface="Arial"/>
              <a:cs typeface="Arial"/>
            </a:endParaRPr>
          </a:p>
          <a:p>
            <a:r>
              <a:rPr lang="en-IN" sz="1800" dirty="0">
                <a:latin typeface="Arial"/>
                <a:cs typeface="Arial"/>
              </a:rPr>
              <a:t>2.</a:t>
            </a:r>
            <a:r>
              <a:rPr lang="en-IN" sz="1400" dirty="0">
                <a:latin typeface="Times New Roman"/>
                <a:cs typeface="Times New Roman"/>
              </a:rPr>
              <a:t>     </a:t>
            </a:r>
            <a:r>
              <a:rPr lang="en-IN" sz="1800" dirty="0">
                <a:latin typeface="Arial"/>
                <a:cs typeface="Arial"/>
              </a:rPr>
              <a:t>In the above command, we are specifying a package for spark-</a:t>
            </a:r>
            <a:r>
              <a:rPr lang="en-IN" sz="1800" err="1">
                <a:latin typeface="Arial"/>
                <a:cs typeface="Arial"/>
              </a:rPr>
              <a:t>cassandra</a:t>
            </a:r>
            <a:r>
              <a:rPr lang="en-IN" sz="1800" dirty="0">
                <a:latin typeface="Arial"/>
                <a:cs typeface="Arial"/>
              </a:rPr>
              <a:t> connector library, that is used for establishing connection between spark and Cassandra. The other package is for </a:t>
            </a:r>
            <a:r>
              <a:rPr lang="en-IN" sz="1800" err="1">
                <a:latin typeface="Arial"/>
                <a:cs typeface="Arial"/>
              </a:rPr>
              <a:t>kafka</a:t>
            </a:r>
            <a:r>
              <a:rPr lang="en-IN" sz="1800" dirty="0">
                <a:latin typeface="Arial"/>
                <a:cs typeface="Arial"/>
              </a:rPr>
              <a:t>-spark connection.</a:t>
            </a:r>
            <a:endParaRPr lang="en-US" sz="1800">
              <a:cs typeface="Sabon Next LT"/>
            </a:endParaRPr>
          </a:p>
          <a:p>
            <a:r>
              <a:rPr lang="en-IN" sz="1800" dirty="0">
                <a:latin typeface="Arial"/>
                <a:cs typeface="Arial"/>
              </a:rPr>
              <a:t>3.</a:t>
            </a:r>
            <a:r>
              <a:rPr lang="en-IN" sz="1400" dirty="0">
                <a:latin typeface="Times New Roman"/>
                <a:cs typeface="Times New Roman"/>
              </a:rPr>
              <a:t>     </a:t>
            </a:r>
            <a:r>
              <a:rPr lang="en-IN" sz="1800" dirty="0">
                <a:latin typeface="Arial"/>
                <a:cs typeface="Arial"/>
              </a:rPr>
              <a:t>Now, messages produced by producer will be available for consumer (spark application in out case). Once the consumer consumes the data, it will be processed by spark and stored in a specific format in Apache Cassandra.</a:t>
            </a:r>
            <a:endParaRPr lang="en-US" sz="1800" dirty="0">
              <a:cs typeface="Sabon Next LT"/>
            </a:endParaRPr>
          </a:p>
          <a:p>
            <a:endParaRPr lang="en-US" dirty="0">
              <a:cs typeface="Sabon Next LT"/>
            </a:endParaRPr>
          </a:p>
        </p:txBody>
      </p:sp>
      <p:sp>
        <p:nvSpPr>
          <p:cNvPr id="4" name="Slide Number Placeholder 3">
            <a:extLst>
              <a:ext uri="{FF2B5EF4-FFF2-40B4-BE49-F238E27FC236}">
                <a16:creationId xmlns:a16="http://schemas.microsoft.com/office/drawing/2014/main" id="{84B7C3DC-DBE3-3A43-962C-DF48C1C4A529}"/>
              </a:ext>
            </a:extLst>
          </p:cNvPr>
          <p:cNvSpPr>
            <a:spLocks noGrp="1"/>
          </p:cNvSpPr>
          <p:nvPr>
            <p:ph type="sldNum" sz="quarter" idx="12"/>
          </p:nvPr>
        </p:nvSpPr>
        <p:spPr/>
        <p:txBody>
          <a:bodyPr/>
          <a:lstStyle/>
          <a:p>
            <a:fld id="{48F63A3B-78C7-47BE-AE5E-E10140E04643}" type="slidenum">
              <a:rPr lang="en-US" dirty="0"/>
              <a:t>13</a:t>
            </a:fld>
            <a:endParaRPr lang="en-US" dirty="0"/>
          </a:p>
        </p:txBody>
      </p:sp>
      <p:sp>
        <p:nvSpPr>
          <p:cNvPr id="5" name="Footer Placeholder 4">
            <a:extLst>
              <a:ext uri="{FF2B5EF4-FFF2-40B4-BE49-F238E27FC236}">
                <a16:creationId xmlns:a16="http://schemas.microsoft.com/office/drawing/2014/main" id="{5C61185E-6863-B3BE-55AE-36D5EE37396C}"/>
              </a:ext>
            </a:extLst>
          </p:cNvPr>
          <p:cNvSpPr>
            <a:spLocks noGrp="1"/>
          </p:cNvSpPr>
          <p:nvPr>
            <p:ph type="ftr" sz="quarter" idx="13"/>
          </p:nvPr>
        </p:nvSpPr>
        <p:spPr/>
        <p:txBody>
          <a:bodyPr/>
          <a:lstStyle/>
          <a:p>
            <a:r>
              <a:rPr lang="en-US" dirty="0">
                <a:latin typeface="Arial"/>
                <a:cs typeface="Arial"/>
              </a:rPr>
              <a:t>Online Streaming Application</a:t>
            </a:r>
          </a:p>
          <a:p>
            <a:endParaRPr lang="en-US"/>
          </a:p>
        </p:txBody>
      </p:sp>
    </p:spTree>
    <p:extLst>
      <p:ext uri="{BB962C8B-B14F-4D97-AF65-F5344CB8AC3E}">
        <p14:creationId xmlns:p14="http://schemas.microsoft.com/office/powerpoint/2010/main" val="188223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Text&#10;&#10;Description automatically generated">
            <a:extLst>
              <a:ext uri="{FF2B5EF4-FFF2-40B4-BE49-F238E27FC236}">
                <a16:creationId xmlns:a16="http://schemas.microsoft.com/office/drawing/2014/main" id="{E6D254BB-F6D4-B42D-433C-F16F5D5B04F6}"/>
              </a:ext>
            </a:extLst>
          </p:cNvPr>
          <p:cNvPicPr>
            <a:picLocks noGrp="1" noChangeAspect="1"/>
          </p:cNvPicPr>
          <p:nvPr>
            <p:ph sz="half" idx="1"/>
          </p:nvPr>
        </p:nvPicPr>
        <p:blipFill>
          <a:blip r:embed="rId2"/>
          <a:stretch>
            <a:fillRect/>
          </a:stretch>
        </p:blipFill>
        <p:spPr>
          <a:xfrm>
            <a:off x="721408" y="1690944"/>
            <a:ext cx="6535100" cy="4542522"/>
          </a:xfrm>
        </p:spPr>
      </p:pic>
      <p:sp>
        <p:nvSpPr>
          <p:cNvPr id="4" name="Footer Placeholder 3">
            <a:extLst>
              <a:ext uri="{FF2B5EF4-FFF2-40B4-BE49-F238E27FC236}">
                <a16:creationId xmlns:a16="http://schemas.microsoft.com/office/drawing/2014/main" id="{684FA696-7380-319E-2A27-80CD366BCFFB}"/>
              </a:ext>
            </a:extLst>
          </p:cNvPr>
          <p:cNvSpPr>
            <a:spLocks noGrp="1"/>
          </p:cNvSpPr>
          <p:nvPr>
            <p:ph type="ftr" sz="quarter" idx="11"/>
          </p:nvPr>
        </p:nvSpPr>
        <p:spPr/>
        <p:txBody>
          <a:bodyPr/>
          <a:lstStyle/>
          <a:p>
            <a:r>
              <a:rPr lang="en-US" dirty="0">
                <a:latin typeface="Arial"/>
                <a:cs typeface="Arial"/>
              </a:rPr>
              <a:t>Online Streaming Application</a:t>
            </a:r>
          </a:p>
          <a:p>
            <a:endParaRPr lang="en-US"/>
          </a:p>
        </p:txBody>
      </p:sp>
      <p:sp>
        <p:nvSpPr>
          <p:cNvPr id="5" name="Slide Number Placeholder 4">
            <a:extLst>
              <a:ext uri="{FF2B5EF4-FFF2-40B4-BE49-F238E27FC236}">
                <a16:creationId xmlns:a16="http://schemas.microsoft.com/office/drawing/2014/main" id="{A342C5A7-4F7A-598F-948F-CC901AAB6191}"/>
              </a:ext>
            </a:extLst>
          </p:cNvPr>
          <p:cNvSpPr>
            <a:spLocks noGrp="1"/>
          </p:cNvSpPr>
          <p:nvPr>
            <p:ph type="sldNum" sz="quarter" idx="12"/>
          </p:nvPr>
        </p:nvSpPr>
        <p:spPr/>
        <p:txBody>
          <a:bodyPr/>
          <a:lstStyle/>
          <a:p>
            <a:fld id="{48F63A3B-78C7-47BE-AE5E-E10140E04643}" type="slidenum">
              <a:rPr lang="en-US" dirty="0"/>
              <a:t>14</a:t>
            </a:fld>
            <a:endParaRPr lang="en-US" dirty="0"/>
          </a:p>
        </p:txBody>
      </p:sp>
      <p:sp>
        <p:nvSpPr>
          <p:cNvPr id="7" name="TextBox 6">
            <a:extLst>
              <a:ext uri="{FF2B5EF4-FFF2-40B4-BE49-F238E27FC236}">
                <a16:creationId xmlns:a16="http://schemas.microsoft.com/office/drawing/2014/main" id="{E37A88AA-1B60-D6A3-1928-7A35D57206A0}"/>
              </a:ext>
            </a:extLst>
          </p:cNvPr>
          <p:cNvSpPr txBox="1"/>
          <p:nvPr/>
        </p:nvSpPr>
        <p:spPr>
          <a:xfrm>
            <a:off x="798285" y="822475"/>
            <a:ext cx="655561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cap="all" dirty="0">
                <a:solidFill>
                  <a:srgbClr val="1F2C8F"/>
                </a:solidFill>
                <a:latin typeface="Arial Black"/>
                <a:cs typeface="Sabon Next LT"/>
              </a:rPr>
              <a:t>FLOW OF OUR APPLICATION</a:t>
            </a:r>
          </a:p>
          <a:p>
            <a:endParaRPr lang="en-US" sz="2400">
              <a:solidFill>
                <a:srgbClr val="1F2C8F"/>
              </a:solidFill>
              <a:latin typeface="Arial Black"/>
            </a:endParaRPr>
          </a:p>
        </p:txBody>
      </p:sp>
    </p:spTree>
    <p:extLst>
      <p:ext uri="{BB962C8B-B14F-4D97-AF65-F5344CB8AC3E}">
        <p14:creationId xmlns:p14="http://schemas.microsoft.com/office/powerpoint/2010/main" val="14584841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Text&#10;&#10;Description automatically generated">
            <a:extLst>
              <a:ext uri="{FF2B5EF4-FFF2-40B4-BE49-F238E27FC236}">
                <a16:creationId xmlns:a16="http://schemas.microsoft.com/office/drawing/2014/main" id="{76E10B20-C21A-FF5D-536D-27959EFEBBE0}"/>
              </a:ext>
            </a:extLst>
          </p:cNvPr>
          <p:cNvPicPr>
            <a:picLocks noGrp="1" noChangeAspect="1"/>
          </p:cNvPicPr>
          <p:nvPr>
            <p:ph sz="half" idx="1"/>
          </p:nvPr>
        </p:nvPicPr>
        <p:blipFill>
          <a:blip r:embed="rId2"/>
          <a:stretch>
            <a:fillRect/>
          </a:stretch>
        </p:blipFill>
        <p:spPr>
          <a:xfrm>
            <a:off x="868992" y="1137678"/>
            <a:ext cx="7557255" cy="1721151"/>
          </a:xfrm>
        </p:spPr>
      </p:pic>
      <p:sp>
        <p:nvSpPr>
          <p:cNvPr id="4" name="Footer Placeholder 3">
            <a:extLst>
              <a:ext uri="{FF2B5EF4-FFF2-40B4-BE49-F238E27FC236}">
                <a16:creationId xmlns:a16="http://schemas.microsoft.com/office/drawing/2014/main" id="{0D5811E1-F89C-F716-82E6-5B0E12DB7B00}"/>
              </a:ext>
            </a:extLst>
          </p:cNvPr>
          <p:cNvSpPr>
            <a:spLocks noGrp="1"/>
          </p:cNvSpPr>
          <p:nvPr>
            <p:ph type="ftr" sz="quarter" idx="11"/>
          </p:nvPr>
        </p:nvSpPr>
        <p:spPr/>
        <p:txBody>
          <a:bodyPr/>
          <a:lstStyle/>
          <a:p>
            <a:r>
              <a:rPr lang="en-US" dirty="0">
                <a:latin typeface="Arial"/>
                <a:cs typeface="Arial"/>
              </a:rPr>
              <a:t>Online Streaming Application</a:t>
            </a:r>
          </a:p>
          <a:p>
            <a:endParaRPr lang="en-US"/>
          </a:p>
        </p:txBody>
      </p:sp>
      <p:sp>
        <p:nvSpPr>
          <p:cNvPr id="5" name="Slide Number Placeholder 4">
            <a:extLst>
              <a:ext uri="{FF2B5EF4-FFF2-40B4-BE49-F238E27FC236}">
                <a16:creationId xmlns:a16="http://schemas.microsoft.com/office/drawing/2014/main" id="{250433BB-33A4-0B37-4ADF-AF7984450364}"/>
              </a:ext>
            </a:extLst>
          </p:cNvPr>
          <p:cNvSpPr>
            <a:spLocks noGrp="1"/>
          </p:cNvSpPr>
          <p:nvPr>
            <p:ph type="sldNum" sz="quarter" idx="12"/>
          </p:nvPr>
        </p:nvSpPr>
        <p:spPr/>
        <p:txBody>
          <a:bodyPr/>
          <a:lstStyle/>
          <a:p>
            <a:fld id="{48F63A3B-78C7-47BE-AE5E-E10140E04643}" type="slidenum">
              <a:rPr lang="en-US" dirty="0"/>
              <a:t>15</a:t>
            </a:fld>
            <a:endParaRPr lang="en-US" dirty="0"/>
          </a:p>
        </p:txBody>
      </p:sp>
      <p:pic>
        <p:nvPicPr>
          <p:cNvPr id="7" name="Picture 7" descr="Text&#10;&#10;Description automatically generated">
            <a:extLst>
              <a:ext uri="{FF2B5EF4-FFF2-40B4-BE49-F238E27FC236}">
                <a16:creationId xmlns:a16="http://schemas.microsoft.com/office/drawing/2014/main" id="{B5608AA6-E908-7448-D79B-50217260CE14}"/>
              </a:ext>
            </a:extLst>
          </p:cNvPr>
          <p:cNvPicPr>
            <a:picLocks noChangeAspect="1"/>
          </p:cNvPicPr>
          <p:nvPr/>
        </p:nvPicPr>
        <p:blipFill>
          <a:blip r:embed="rId3"/>
          <a:stretch>
            <a:fillRect/>
          </a:stretch>
        </p:blipFill>
        <p:spPr>
          <a:xfrm>
            <a:off x="878114" y="3499212"/>
            <a:ext cx="7557103" cy="1867384"/>
          </a:xfrm>
          <a:prstGeom prst="rect">
            <a:avLst/>
          </a:prstGeom>
        </p:spPr>
      </p:pic>
    </p:spTree>
    <p:extLst>
      <p:ext uri="{BB962C8B-B14F-4D97-AF65-F5344CB8AC3E}">
        <p14:creationId xmlns:p14="http://schemas.microsoft.com/office/powerpoint/2010/main" val="4282781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Text&#10;&#10;Description automatically generated">
            <a:extLst>
              <a:ext uri="{FF2B5EF4-FFF2-40B4-BE49-F238E27FC236}">
                <a16:creationId xmlns:a16="http://schemas.microsoft.com/office/drawing/2014/main" id="{977EE916-F7CC-0D3E-D222-89879E717117}"/>
              </a:ext>
            </a:extLst>
          </p:cNvPr>
          <p:cNvPicPr>
            <a:picLocks noGrp="1" noChangeAspect="1"/>
          </p:cNvPicPr>
          <p:nvPr>
            <p:ph sz="half" idx="1"/>
          </p:nvPr>
        </p:nvPicPr>
        <p:blipFill>
          <a:blip r:embed="rId2"/>
          <a:stretch>
            <a:fillRect/>
          </a:stretch>
        </p:blipFill>
        <p:spPr>
          <a:xfrm>
            <a:off x="624163" y="943234"/>
            <a:ext cx="11119104" cy="1142422"/>
          </a:xfrm>
        </p:spPr>
      </p:pic>
      <p:sp>
        <p:nvSpPr>
          <p:cNvPr id="4" name="Footer Placeholder 3">
            <a:extLst>
              <a:ext uri="{FF2B5EF4-FFF2-40B4-BE49-F238E27FC236}">
                <a16:creationId xmlns:a16="http://schemas.microsoft.com/office/drawing/2014/main" id="{15F02805-4FAA-B986-6518-E8F834C640B0}"/>
              </a:ext>
            </a:extLst>
          </p:cNvPr>
          <p:cNvSpPr>
            <a:spLocks noGrp="1"/>
          </p:cNvSpPr>
          <p:nvPr>
            <p:ph type="ftr" sz="quarter" idx="11"/>
          </p:nvPr>
        </p:nvSpPr>
        <p:spPr/>
        <p:txBody>
          <a:bodyPr/>
          <a:lstStyle/>
          <a:p>
            <a:r>
              <a:rPr lang="en-US" dirty="0">
                <a:latin typeface="Arial"/>
                <a:cs typeface="Arial"/>
              </a:rPr>
              <a:t>Online Streaming Application</a:t>
            </a:r>
          </a:p>
          <a:p>
            <a:endParaRPr lang="en-US"/>
          </a:p>
        </p:txBody>
      </p:sp>
      <p:sp>
        <p:nvSpPr>
          <p:cNvPr id="5" name="Slide Number Placeholder 4">
            <a:extLst>
              <a:ext uri="{FF2B5EF4-FFF2-40B4-BE49-F238E27FC236}">
                <a16:creationId xmlns:a16="http://schemas.microsoft.com/office/drawing/2014/main" id="{84D98E5D-6A29-F618-B776-5E312E308B7A}"/>
              </a:ext>
            </a:extLst>
          </p:cNvPr>
          <p:cNvSpPr>
            <a:spLocks noGrp="1"/>
          </p:cNvSpPr>
          <p:nvPr>
            <p:ph type="sldNum" sz="quarter" idx="12"/>
          </p:nvPr>
        </p:nvSpPr>
        <p:spPr/>
        <p:txBody>
          <a:bodyPr/>
          <a:lstStyle/>
          <a:p>
            <a:fld id="{48F63A3B-78C7-47BE-AE5E-E10140E04643}" type="slidenum">
              <a:rPr lang="en-US" dirty="0"/>
              <a:t>16</a:t>
            </a:fld>
            <a:endParaRPr lang="en-US" dirty="0"/>
          </a:p>
        </p:txBody>
      </p:sp>
      <p:pic>
        <p:nvPicPr>
          <p:cNvPr id="7" name="Picture 7" descr="Graphical user interface, text&#10;&#10;Description automatically generated">
            <a:extLst>
              <a:ext uri="{FF2B5EF4-FFF2-40B4-BE49-F238E27FC236}">
                <a16:creationId xmlns:a16="http://schemas.microsoft.com/office/drawing/2014/main" id="{28053A2B-0587-14BB-5C8A-D258AB70ECD7}"/>
              </a:ext>
            </a:extLst>
          </p:cNvPr>
          <p:cNvPicPr>
            <a:picLocks noChangeAspect="1"/>
          </p:cNvPicPr>
          <p:nvPr/>
        </p:nvPicPr>
        <p:blipFill>
          <a:blip r:embed="rId3"/>
          <a:stretch>
            <a:fillRect/>
          </a:stretch>
        </p:blipFill>
        <p:spPr>
          <a:xfrm>
            <a:off x="624114" y="2578391"/>
            <a:ext cx="5331580" cy="3878362"/>
          </a:xfrm>
          <a:prstGeom prst="rect">
            <a:avLst/>
          </a:prstGeom>
        </p:spPr>
      </p:pic>
    </p:spTree>
    <p:extLst>
      <p:ext uri="{BB962C8B-B14F-4D97-AF65-F5344CB8AC3E}">
        <p14:creationId xmlns:p14="http://schemas.microsoft.com/office/powerpoint/2010/main" val="7774366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Graphical user interface&#10;&#10;Description automatically generated">
            <a:extLst>
              <a:ext uri="{FF2B5EF4-FFF2-40B4-BE49-F238E27FC236}">
                <a16:creationId xmlns:a16="http://schemas.microsoft.com/office/drawing/2014/main" id="{AE9357DF-A4AA-C04C-7D0C-1A1897BC00AD}"/>
              </a:ext>
            </a:extLst>
          </p:cNvPr>
          <p:cNvPicPr>
            <a:picLocks noGrp="1" noChangeAspect="1"/>
          </p:cNvPicPr>
          <p:nvPr>
            <p:ph sz="half" idx="1"/>
          </p:nvPr>
        </p:nvPicPr>
        <p:blipFill>
          <a:blip r:embed="rId2"/>
          <a:stretch>
            <a:fillRect/>
          </a:stretch>
        </p:blipFill>
        <p:spPr>
          <a:xfrm>
            <a:off x="1274611" y="1062930"/>
            <a:ext cx="9648874" cy="5039600"/>
          </a:xfrm>
        </p:spPr>
      </p:pic>
      <p:sp>
        <p:nvSpPr>
          <p:cNvPr id="4" name="Footer Placeholder 3">
            <a:extLst>
              <a:ext uri="{FF2B5EF4-FFF2-40B4-BE49-F238E27FC236}">
                <a16:creationId xmlns:a16="http://schemas.microsoft.com/office/drawing/2014/main" id="{78DD9F81-9141-21C4-C538-CE6F6F1E4CE0}"/>
              </a:ext>
            </a:extLst>
          </p:cNvPr>
          <p:cNvSpPr>
            <a:spLocks noGrp="1"/>
          </p:cNvSpPr>
          <p:nvPr>
            <p:ph type="ftr" sz="quarter" idx="11"/>
          </p:nvPr>
        </p:nvSpPr>
        <p:spPr/>
        <p:txBody>
          <a:bodyPr/>
          <a:lstStyle/>
          <a:p>
            <a:r>
              <a:rPr lang="en-US" dirty="0">
                <a:latin typeface="Arial"/>
                <a:cs typeface="Arial"/>
              </a:rPr>
              <a:t>Online Streaming Application</a:t>
            </a:r>
          </a:p>
          <a:p>
            <a:endParaRPr lang="en-US"/>
          </a:p>
        </p:txBody>
      </p:sp>
      <p:sp>
        <p:nvSpPr>
          <p:cNvPr id="5" name="Slide Number Placeholder 4">
            <a:extLst>
              <a:ext uri="{FF2B5EF4-FFF2-40B4-BE49-F238E27FC236}">
                <a16:creationId xmlns:a16="http://schemas.microsoft.com/office/drawing/2014/main" id="{64F132B6-9A92-30BA-2009-F420C2EA0BF6}"/>
              </a:ext>
            </a:extLst>
          </p:cNvPr>
          <p:cNvSpPr>
            <a:spLocks noGrp="1"/>
          </p:cNvSpPr>
          <p:nvPr>
            <p:ph type="sldNum" sz="quarter" idx="12"/>
          </p:nvPr>
        </p:nvSpPr>
        <p:spPr/>
        <p:txBody>
          <a:bodyPr/>
          <a:lstStyle/>
          <a:p>
            <a:fld id="{48F63A3B-78C7-47BE-AE5E-E10140E04643}" type="slidenum">
              <a:rPr lang="en-US" dirty="0"/>
              <a:t>17</a:t>
            </a:fld>
            <a:endParaRPr lang="en-US" dirty="0"/>
          </a:p>
        </p:txBody>
      </p:sp>
    </p:spTree>
    <p:extLst>
      <p:ext uri="{BB962C8B-B14F-4D97-AF65-F5344CB8AC3E}">
        <p14:creationId xmlns:p14="http://schemas.microsoft.com/office/powerpoint/2010/main" val="11649507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Graphical user interface, text&#10;&#10;Description automatically generated">
            <a:extLst>
              <a:ext uri="{FF2B5EF4-FFF2-40B4-BE49-F238E27FC236}">
                <a16:creationId xmlns:a16="http://schemas.microsoft.com/office/drawing/2014/main" id="{C56FFDE4-E4F0-80B2-68AA-2C6D95F7C8DD}"/>
              </a:ext>
            </a:extLst>
          </p:cNvPr>
          <p:cNvPicPr>
            <a:picLocks noGrp="1" noChangeAspect="1"/>
          </p:cNvPicPr>
          <p:nvPr>
            <p:ph sz="half" idx="1"/>
          </p:nvPr>
        </p:nvPicPr>
        <p:blipFill>
          <a:blip r:embed="rId2"/>
          <a:stretch>
            <a:fillRect/>
          </a:stretch>
        </p:blipFill>
        <p:spPr>
          <a:xfrm>
            <a:off x="616395" y="1038740"/>
            <a:ext cx="10517781" cy="5281506"/>
          </a:xfrm>
        </p:spPr>
      </p:pic>
      <p:sp>
        <p:nvSpPr>
          <p:cNvPr id="4" name="Footer Placeholder 3">
            <a:extLst>
              <a:ext uri="{FF2B5EF4-FFF2-40B4-BE49-F238E27FC236}">
                <a16:creationId xmlns:a16="http://schemas.microsoft.com/office/drawing/2014/main" id="{C0102470-64C9-7FB5-BAA1-66BC6ED9FEBA}"/>
              </a:ext>
            </a:extLst>
          </p:cNvPr>
          <p:cNvSpPr>
            <a:spLocks noGrp="1"/>
          </p:cNvSpPr>
          <p:nvPr>
            <p:ph type="ftr" sz="quarter" idx="11"/>
          </p:nvPr>
        </p:nvSpPr>
        <p:spPr/>
        <p:txBody>
          <a:bodyPr/>
          <a:lstStyle/>
          <a:p>
            <a:r>
              <a:rPr lang="en-US" dirty="0">
                <a:latin typeface="Arial"/>
                <a:cs typeface="Arial"/>
              </a:rPr>
              <a:t>Online Streaming Application</a:t>
            </a:r>
          </a:p>
          <a:p>
            <a:endParaRPr lang="en-US"/>
          </a:p>
        </p:txBody>
      </p:sp>
      <p:sp>
        <p:nvSpPr>
          <p:cNvPr id="5" name="Slide Number Placeholder 4">
            <a:extLst>
              <a:ext uri="{FF2B5EF4-FFF2-40B4-BE49-F238E27FC236}">
                <a16:creationId xmlns:a16="http://schemas.microsoft.com/office/drawing/2014/main" id="{1DEF3425-77E4-A12F-BC0E-0A8F3B3A0709}"/>
              </a:ext>
            </a:extLst>
          </p:cNvPr>
          <p:cNvSpPr>
            <a:spLocks noGrp="1"/>
          </p:cNvSpPr>
          <p:nvPr>
            <p:ph type="sldNum" sz="quarter" idx="12"/>
          </p:nvPr>
        </p:nvSpPr>
        <p:spPr/>
        <p:txBody>
          <a:bodyPr/>
          <a:lstStyle/>
          <a:p>
            <a:fld id="{48F63A3B-78C7-47BE-AE5E-E10140E04643}" type="slidenum">
              <a:rPr lang="en-US" dirty="0"/>
              <a:t>18</a:t>
            </a:fld>
            <a:endParaRPr lang="en-US" dirty="0"/>
          </a:p>
        </p:txBody>
      </p:sp>
    </p:spTree>
    <p:extLst>
      <p:ext uri="{BB962C8B-B14F-4D97-AF65-F5344CB8AC3E}">
        <p14:creationId xmlns:p14="http://schemas.microsoft.com/office/powerpoint/2010/main" val="2876664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F970DCB-9F89-9C3A-0DEF-A129212D52CC}"/>
              </a:ext>
            </a:extLst>
          </p:cNvPr>
          <p:cNvSpPr>
            <a:spLocks noGrp="1"/>
          </p:cNvSpPr>
          <p:nvPr>
            <p:ph type="ftr" sz="quarter" idx="11"/>
          </p:nvPr>
        </p:nvSpPr>
        <p:spPr/>
        <p:txBody>
          <a:bodyPr/>
          <a:lstStyle/>
          <a:p>
            <a:r>
              <a:rPr lang="en-US" dirty="0">
                <a:latin typeface="Arial"/>
                <a:cs typeface="Arial"/>
              </a:rPr>
              <a:t>Online Streaming Application</a:t>
            </a:r>
          </a:p>
          <a:p>
            <a:endParaRPr lang="en-US"/>
          </a:p>
        </p:txBody>
      </p:sp>
      <p:sp>
        <p:nvSpPr>
          <p:cNvPr id="5" name="Slide Number Placeholder 4">
            <a:extLst>
              <a:ext uri="{FF2B5EF4-FFF2-40B4-BE49-F238E27FC236}">
                <a16:creationId xmlns:a16="http://schemas.microsoft.com/office/drawing/2014/main" id="{0B834F69-3415-8E1D-28BE-BAE9366FB20A}"/>
              </a:ext>
            </a:extLst>
          </p:cNvPr>
          <p:cNvSpPr>
            <a:spLocks noGrp="1"/>
          </p:cNvSpPr>
          <p:nvPr>
            <p:ph type="sldNum" sz="quarter" idx="12"/>
          </p:nvPr>
        </p:nvSpPr>
        <p:spPr/>
        <p:txBody>
          <a:bodyPr/>
          <a:lstStyle/>
          <a:p>
            <a:fld id="{48F63A3B-78C7-47BE-AE5E-E10140E04643}" type="slidenum">
              <a:rPr lang="en-US" dirty="0"/>
              <a:t>19</a:t>
            </a:fld>
            <a:endParaRPr lang="en-US" dirty="0"/>
          </a:p>
        </p:txBody>
      </p:sp>
      <p:pic>
        <p:nvPicPr>
          <p:cNvPr id="9" name="Picture 9" descr="Graphical user interface&#10;&#10;Description automatically generated">
            <a:extLst>
              <a:ext uri="{FF2B5EF4-FFF2-40B4-BE49-F238E27FC236}">
                <a16:creationId xmlns:a16="http://schemas.microsoft.com/office/drawing/2014/main" id="{4EA64568-51D4-343D-94EA-AACE98055A58}"/>
              </a:ext>
            </a:extLst>
          </p:cNvPr>
          <p:cNvPicPr>
            <a:picLocks noGrp="1" noChangeAspect="1"/>
          </p:cNvPicPr>
          <p:nvPr>
            <p:ph sz="half" idx="1"/>
          </p:nvPr>
        </p:nvPicPr>
        <p:blipFill>
          <a:blip r:embed="rId2"/>
          <a:stretch>
            <a:fillRect/>
          </a:stretch>
        </p:blipFill>
        <p:spPr>
          <a:xfrm>
            <a:off x="975309" y="1087120"/>
            <a:ext cx="10114430" cy="5305697"/>
          </a:xfrm>
        </p:spPr>
      </p:pic>
    </p:spTree>
    <p:extLst>
      <p:ext uri="{BB962C8B-B14F-4D97-AF65-F5344CB8AC3E}">
        <p14:creationId xmlns:p14="http://schemas.microsoft.com/office/powerpoint/2010/main" val="1820400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1110333" y="891474"/>
            <a:ext cx="6472229" cy="768096"/>
          </a:xfrm>
        </p:spPr>
        <p:txBody>
          <a:bodyPr/>
          <a:lstStyle/>
          <a:p>
            <a:r>
              <a:rPr lang="en-US" sz="3600" dirty="0">
                <a:latin typeface="Arial Black"/>
                <a:cs typeface="Arial Black" panose="020B0604020202020204" pitchFamily="34" charset="0"/>
              </a:rPr>
              <a:t>TABLE OF CONTENT</a:t>
            </a:r>
            <a:endParaRPr lang="en-US" sz="3600" b="1">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a:xfrm>
            <a:off x="1177252" y="1485381"/>
            <a:ext cx="4000331" cy="3726930"/>
          </a:xfrm>
        </p:spPr>
        <p:txBody>
          <a:bodyPr vert="horz" lIns="91440" tIns="45720" rIns="91440" bIns="45720" rtlCol="0" anchor="t">
            <a:noAutofit/>
          </a:bodyPr>
          <a:lstStyle/>
          <a:p>
            <a:r>
              <a:rPr lang="en-US" dirty="0"/>
              <a:t>Introduction​</a:t>
            </a:r>
          </a:p>
          <a:p>
            <a:r>
              <a:rPr lang="en-US" dirty="0">
                <a:cs typeface="Sabon Next LT"/>
              </a:rPr>
              <a:t>Problem Statement</a:t>
            </a:r>
          </a:p>
          <a:p>
            <a:r>
              <a:rPr lang="en-US" dirty="0"/>
              <a:t>​Aim of the project</a:t>
            </a:r>
            <a:endParaRPr lang="en-US" dirty="0">
              <a:cs typeface="Sabon Next LT"/>
            </a:endParaRPr>
          </a:p>
          <a:p>
            <a:r>
              <a:rPr lang="en-US" dirty="0">
                <a:cs typeface="Sabon Next LT"/>
              </a:rPr>
              <a:t>Approach</a:t>
            </a:r>
            <a:endParaRPr lang="en-US" dirty="0"/>
          </a:p>
          <a:p>
            <a:r>
              <a:rPr lang="en-US" dirty="0"/>
              <a:t>Tools and Technologies Used</a:t>
            </a:r>
            <a:endParaRPr lang="en-US" dirty="0">
              <a:cs typeface="Sabon Next LT"/>
            </a:endParaRPr>
          </a:p>
          <a:p>
            <a:r>
              <a:rPr lang="en-US" dirty="0"/>
              <a:t>​Architecture</a:t>
            </a:r>
            <a:endParaRPr lang="en-US" dirty="0">
              <a:cs typeface="Sabon Next LT"/>
            </a:endParaRPr>
          </a:p>
          <a:p>
            <a:r>
              <a:rPr lang="en-US" dirty="0">
                <a:cs typeface="Sabon Next LT"/>
              </a:rPr>
              <a:t>Dataset Information</a:t>
            </a:r>
          </a:p>
          <a:p>
            <a:r>
              <a:rPr lang="en-US" dirty="0">
                <a:cs typeface="Sabon Next LT"/>
              </a:rPr>
              <a:t>Steps to start Application</a:t>
            </a:r>
          </a:p>
          <a:p>
            <a:r>
              <a:rPr lang="en-US" dirty="0">
                <a:cs typeface="Sabon Next LT"/>
              </a:rPr>
              <a:t>Flow of our application</a:t>
            </a:r>
          </a:p>
          <a:p>
            <a:endParaRPr lang="en-US" dirty="0">
              <a:cs typeface="Sabon Next LT"/>
            </a:endParaRPr>
          </a:p>
        </p:txBody>
      </p:sp>
    </p:spTree>
    <p:extLst>
      <p:ext uri="{BB962C8B-B14F-4D97-AF65-F5344CB8AC3E}">
        <p14:creationId xmlns:p14="http://schemas.microsoft.com/office/powerpoint/2010/main" val="3855531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15E98-A12C-1207-5490-2BCCA3D1A808}"/>
              </a:ext>
            </a:extLst>
          </p:cNvPr>
          <p:cNvSpPr>
            <a:spLocks noGrp="1"/>
          </p:cNvSpPr>
          <p:nvPr>
            <p:ph type="title"/>
          </p:nvPr>
        </p:nvSpPr>
        <p:spPr>
          <a:xfrm>
            <a:off x="2895600" y="2321298"/>
            <a:ext cx="6400800" cy="768096"/>
          </a:xfrm>
        </p:spPr>
        <p:txBody>
          <a:bodyPr/>
          <a:lstStyle/>
          <a:p>
            <a:r>
              <a:rPr lang="en-IN" dirty="0" err="1"/>
              <a:t>Github</a:t>
            </a:r>
            <a:r>
              <a:rPr lang="en-IN" dirty="0"/>
              <a:t> Link</a:t>
            </a:r>
          </a:p>
        </p:txBody>
      </p:sp>
      <p:sp>
        <p:nvSpPr>
          <p:cNvPr id="3" name="Text Placeholder 2">
            <a:extLst>
              <a:ext uri="{FF2B5EF4-FFF2-40B4-BE49-F238E27FC236}">
                <a16:creationId xmlns:a16="http://schemas.microsoft.com/office/drawing/2014/main" id="{B2692463-7DCF-28DF-6F84-42A92390CE7F}"/>
              </a:ext>
            </a:extLst>
          </p:cNvPr>
          <p:cNvSpPr>
            <a:spLocks noGrp="1"/>
          </p:cNvSpPr>
          <p:nvPr>
            <p:ph type="body" idx="1"/>
          </p:nvPr>
        </p:nvSpPr>
        <p:spPr>
          <a:xfrm>
            <a:off x="2895600" y="4041058"/>
            <a:ext cx="6400800" cy="1189310"/>
          </a:xfrm>
        </p:spPr>
        <p:txBody>
          <a:bodyPr/>
          <a:lstStyle/>
          <a:p>
            <a:r>
              <a:rPr lang="en-IN" dirty="0"/>
              <a:t>https://github.com/bhavyom-singh/AdvanceDatabaseProject.git</a:t>
            </a:r>
          </a:p>
        </p:txBody>
      </p:sp>
    </p:spTree>
    <p:extLst>
      <p:ext uri="{BB962C8B-B14F-4D97-AF65-F5344CB8AC3E}">
        <p14:creationId xmlns:p14="http://schemas.microsoft.com/office/powerpoint/2010/main" val="35775249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a:xfrm>
            <a:off x="1527048" y="1975104"/>
            <a:ext cx="6443568" cy="3110750"/>
          </a:xfrm>
        </p:spPr>
        <p:txBody>
          <a:bodyPr/>
          <a:lstStyle/>
          <a:p>
            <a:r>
              <a:rPr lang="en-US" sz="5400" dirty="0"/>
              <a:t>THANK YOU</a:t>
            </a:r>
          </a:p>
        </p:txBody>
      </p:sp>
    </p:spTree>
    <p:extLst>
      <p:ext uri="{BB962C8B-B14F-4D97-AF65-F5344CB8AC3E}">
        <p14:creationId xmlns:p14="http://schemas.microsoft.com/office/powerpoint/2010/main" val="1003962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4174832" y="1017899"/>
            <a:ext cx="6766560" cy="768096"/>
          </a:xfrm>
        </p:spPr>
        <p:txBody>
          <a:bodyPr/>
          <a:lstStyle/>
          <a:p>
            <a:r>
              <a:rPr lang="en-US" sz="3600" dirty="0"/>
              <a:t>Introduction</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4174832" y="2311665"/>
            <a:ext cx="7644516" cy="2700528"/>
          </a:xfrm>
        </p:spPr>
        <p:txBody>
          <a:bodyPr vert="horz" lIns="91440" tIns="45720" rIns="91440" bIns="45720" rtlCol="0" anchor="t">
            <a:noAutofit/>
          </a:bodyPr>
          <a:lstStyle/>
          <a:p>
            <a:pPr algn="just"/>
            <a:r>
              <a:rPr lang="en-US" sz="2000" dirty="0">
                <a:latin typeface="Times New Roman"/>
                <a:cs typeface="Times New Roman"/>
              </a:rPr>
              <a:t>In today's digital age, online streaming has become an integral part of our lives, with millions of people around the world turning to streaming websites to watch their favorite content in real-time. Online streaming websites have revolutionized the way we consume content, offering users access to a vast array of content from news and sports to entertainment and education. In this project, we will explore big data technologies to power an online streaming website to help improve the user experience, increase user engagement and satisfaction, and drive business growth.</a:t>
            </a:r>
          </a:p>
          <a:p>
            <a:pPr algn="just"/>
            <a:endParaRPr lang="en-US" dirty="0">
              <a:cs typeface="Sabon Next LT"/>
            </a:endParaRPr>
          </a:p>
          <a:p>
            <a:pPr algn="just"/>
            <a:endParaRPr lang="en-US" dirty="0"/>
          </a:p>
        </p:txBody>
      </p:sp>
      <p:sp>
        <p:nvSpPr>
          <p:cNvPr id="14" name="Footer Placeholder 13">
            <a:extLst>
              <a:ext uri="{FF2B5EF4-FFF2-40B4-BE49-F238E27FC236}">
                <a16:creationId xmlns:a16="http://schemas.microsoft.com/office/drawing/2014/main" id="{03571BF2-FCCE-E7A0-736D-9168D2BBFF63}"/>
              </a:ext>
            </a:extLst>
          </p:cNvPr>
          <p:cNvSpPr>
            <a:spLocks noGrp="1"/>
          </p:cNvSpPr>
          <p:nvPr>
            <p:ph type="ftr" sz="quarter" idx="11"/>
          </p:nvPr>
        </p:nvSpPr>
        <p:spPr/>
        <p:txBody>
          <a:bodyPr/>
          <a:lstStyle/>
          <a:p>
            <a:r>
              <a:rPr lang="en-US" dirty="0">
                <a:latin typeface="Arial"/>
                <a:cs typeface="Arial"/>
              </a:rPr>
              <a:t>Online Streaming Application</a:t>
            </a:r>
            <a:endParaRPr lang="en-US"/>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3</a:t>
            </a:fld>
            <a:endParaRPr lang="en-US" dirty="0"/>
          </a:p>
        </p:txBody>
      </p:sp>
    </p:spTree>
    <p:extLst>
      <p:ext uri="{BB962C8B-B14F-4D97-AF65-F5344CB8AC3E}">
        <p14:creationId xmlns:p14="http://schemas.microsoft.com/office/powerpoint/2010/main" val="979622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327991" y="595951"/>
            <a:ext cx="7610060" cy="768096"/>
          </a:xfrm>
        </p:spPr>
        <p:txBody>
          <a:bodyPr/>
          <a:lstStyle/>
          <a:p>
            <a:r>
              <a:rPr lang="en-US" sz="3600" dirty="0">
                <a:latin typeface="Arial Black"/>
                <a:cs typeface="Arial Black" panose="020B0604020202020204" pitchFamily="34" charset="0"/>
              </a:rPr>
              <a:t>PROBLEM STATEMENT</a:t>
            </a:r>
            <a:endParaRPr lang="en-US" sz="4000" b="1" dirty="0">
              <a:solidFill>
                <a:schemeClr val="accent6"/>
              </a:solidFill>
              <a:latin typeface="Arial Black" panose="020B0604020202020204" pitchFamily="34" charset="0"/>
              <a:cs typeface="Arial Black" panose="020B0604020202020204" pitchFamily="34" charset="0"/>
            </a:endParaRP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a:xfrm>
            <a:off x="1205948" y="1852522"/>
            <a:ext cx="7361583" cy="2996846"/>
          </a:xfrm>
        </p:spPr>
        <p:txBody>
          <a:bodyPr vert="horz" lIns="0" tIns="0" rIns="0" bIns="0" rtlCol="0" anchor="t">
            <a:noAutofit/>
          </a:bodyPr>
          <a:lstStyle/>
          <a:p>
            <a:pPr algn="just"/>
            <a:r>
              <a:rPr lang="en-US" dirty="0">
                <a:latin typeface="Times New Roman"/>
                <a:cs typeface="Times New Roman"/>
              </a:rPr>
              <a:t>The problem statement for our presentation on an online streaming website is to address the challenges and limitations that online streaming websites face when collecting and processing large volumes of user data, and how big data technologies can help overcome these challenges. We will also discuss the challenges of personalizing content for each user, making recommendations based on their viewing history and preferences, and providing a more engaging and personalized user experience. </a:t>
            </a:r>
            <a:endParaRPr lang="en-US" dirty="0">
              <a:cs typeface="Sabon Next LT"/>
            </a:endParaRPr>
          </a:p>
          <a:p>
            <a:pPr algn="ctr"/>
            <a:endParaRPr lang="en-US" sz="2400" dirty="0">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295292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p:txBody>
          <a:bodyPr/>
          <a:lstStyle/>
          <a:p>
            <a:r>
              <a:rPr lang="en-US" altLang="zh-CN" sz="3600" dirty="0">
                <a:latin typeface="Arial Black"/>
                <a:cs typeface="Arial Black" panose="020B0604020202020204" pitchFamily="34" charset="0"/>
              </a:rPr>
              <a:t>AIM OF THE PROJECT</a:t>
            </a:r>
            <a:endParaRPr lang="en-US" altLang="zh-CN" sz="4000" b="1" dirty="0">
              <a:solidFill>
                <a:schemeClr val="accent6"/>
              </a:solidFill>
              <a:latin typeface="Arial Black" panose="020B0604020202020204" pitchFamily="34" charset="0"/>
              <a:cs typeface="Arial Black" panose="020B0604020202020204" pitchFamily="34" charset="0"/>
            </a:endParaRPr>
          </a:p>
        </p:txBody>
      </p:sp>
      <p:sp>
        <p:nvSpPr>
          <p:cNvPr id="7" name="Footer Placeholder 6">
            <a:extLst>
              <a:ext uri="{FF2B5EF4-FFF2-40B4-BE49-F238E27FC236}">
                <a16:creationId xmlns:a16="http://schemas.microsoft.com/office/drawing/2014/main" id="{3A122237-B06F-5E42-B051-D7859FC21D7D}"/>
              </a:ext>
            </a:extLst>
          </p:cNvPr>
          <p:cNvSpPr>
            <a:spLocks noGrp="1"/>
          </p:cNvSpPr>
          <p:nvPr>
            <p:ph type="ftr" sz="quarter" idx="11"/>
          </p:nvPr>
        </p:nvSpPr>
        <p:spPr/>
        <p:txBody>
          <a:bodyPr/>
          <a:lstStyle/>
          <a:p>
            <a:r>
              <a:rPr lang="en-US" dirty="0">
                <a:latin typeface="Arial"/>
                <a:cs typeface="Arial"/>
              </a:rPr>
              <a:t>Online Streaming Application</a:t>
            </a:r>
          </a:p>
          <a:p>
            <a:endParaRPr lang="en-US"/>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5</a:t>
            </a:fld>
            <a:endParaRPr lang="en-US" dirty="0"/>
          </a:p>
        </p:txBody>
      </p:sp>
      <p:sp>
        <p:nvSpPr>
          <p:cNvPr id="4" name="Content Placeholder 3">
            <a:extLst>
              <a:ext uri="{FF2B5EF4-FFF2-40B4-BE49-F238E27FC236}">
                <a16:creationId xmlns:a16="http://schemas.microsoft.com/office/drawing/2014/main" id="{DD63D6D5-22B5-6219-9139-F10BC414159B}"/>
              </a:ext>
            </a:extLst>
          </p:cNvPr>
          <p:cNvSpPr>
            <a:spLocks noGrp="1"/>
          </p:cNvSpPr>
          <p:nvPr>
            <p:ph sz="half" idx="1"/>
          </p:nvPr>
        </p:nvSpPr>
        <p:spPr>
          <a:xfrm>
            <a:off x="755904" y="2390067"/>
            <a:ext cx="10680192" cy="2834640"/>
          </a:xfrm>
        </p:spPr>
        <p:txBody>
          <a:bodyPr vert="horz" lIns="91440" tIns="45720" rIns="91440" bIns="45720" rtlCol="0" anchor="t">
            <a:noAutofit/>
          </a:bodyPr>
          <a:lstStyle/>
          <a:p>
            <a:pPr marL="0" indent="0">
              <a:buNone/>
            </a:pPr>
            <a:r>
              <a:rPr lang="en-US" sz="2400" dirty="0">
                <a:latin typeface="Times New Roman"/>
                <a:cs typeface="Times New Roman"/>
              </a:rPr>
              <a:t>The aim of the project on the topic of "Online Streaming Website Using Big Data Technologies" will be to design and develop a robust and scalable online streaming platform that leverages big data technologies to provide a personalized and engaging user experience. The project will involve exploring and implementing various big data technologies to address the challenges and limitations faced by online streaming websites in collecting and processing large volumes of user data. The ultimate goal of the project will be to demonstrate the importance of big data technologies in the context of online streaming and how they can be used to enhance the overall user experience and drive business success in today's digital age.</a:t>
            </a:r>
            <a:endParaRPr lang="en-US" sz="2400">
              <a:cs typeface="Sabon Next LT"/>
            </a:endParaRPr>
          </a:p>
          <a:p>
            <a:pPr marL="347345" indent="-347345"/>
            <a:endParaRPr lang="en-US" dirty="0">
              <a:cs typeface="Sabon Next LT"/>
            </a:endParaRPr>
          </a:p>
        </p:txBody>
      </p:sp>
    </p:spTree>
    <p:extLst>
      <p:ext uri="{BB962C8B-B14F-4D97-AF65-F5344CB8AC3E}">
        <p14:creationId xmlns:p14="http://schemas.microsoft.com/office/powerpoint/2010/main" val="2886474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3221273" y="979402"/>
            <a:ext cx="8222708" cy="733110"/>
          </a:xfrm>
        </p:spPr>
        <p:txBody>
          <a:bodyPr/>
          <a:lstStyle/>
          <a:p>
            <a:r>
              <a:rPr lang="en-US" dirty="0">
                <a:latin typeface="Arial"/>
                <a:cs typeface="Arial"/>
              </a:rPr>
              <a:t>APPROACH TO DESIGN THE PROJECT</a:t>
            </a:r>
            <a:endParaRPr lang="en-US" dirty="0"/>
          </a:p>
        </p:txBody>
      </p:sp>
      <p:sp>
        <p:nvSpPr>
          <p:cNvPr id="6" name="Text Placeholder 5">
            <a:extLst>
              <a:ext uri="{FF2B5EF4-FFF2-40B4-BE49-F238E27FC236}">
                <a16:creationId xmlns:a16="http://schemas.microsoft.com/office/drawing/2014/main" id="{8E016EE4-D06F-BB48-F27D-14F290F0FE86}"/>
              </a:ext>
            </a:extLst>
          </p:cNvPr>
          <p:cNvSpPr>
            <a:spLocks noGrp="1"/>
          </p:cNvSpPr>
          <p:nvPr>
            <p:ph type="body" sz="quarter" idx="15"/>
          </p:nvPr>
        </p:nvSpPr>
        <p:spPr>
          <a:xfrm>
            <a:off x="3669858" y="7243705"/>
            <a:ext cx="1132531" cy="749675"/>
          </a:xfrm>
        </p:spPr>
        <p:txBody>
          <a:bodyPr vert="horz" lIns="91440" tIns="45720" rIns="91440" bIns="54864" rtlCol="0" anchor="t">
            <a:noAutofit/>
          </a:bodyPr>
          <a:lstStyle/>
          <a:p>
            <a:endParaRPr lang="en-US" dirty="0">
              <a:cs typeface="Sabon Next LT"/>
            </a:endParaRPr>
          </a:p>
        </p:txBody>
      </p:sp>
      <p:sp>
        <p:nvSpPr>
          <p:cNvPr id="4" name="Text Placeholder 3">
            <a:extLst>
              <a:ext uri="{FF2B5EF4-FFF2-40B4-BE49-F238E27FC236}">
                <a16:creationId xmlns:a16="http://schemas.microsoft.com/office/drawing/2014/main" id="{D2BBD890-6A99-C160-C084-2916E2310718}"/>
              </a:ext>
            </a:extLst>
          </p:cNvPr>
          <p:cNvSpPr>
            <a:spLocks noGrp="1"/>
          </p:cNvSpPr>
          <p:nvPr>
            <p:ph type="body" sz="quarter" idx="13"/>
          </p:nvPr>
        </p:nvSpPr>
        <p:spPr>
          <a:xfrm>
            <a:off x="2550381" y="7174258"/>
            <a:ext cx="3932238" cy="588963"/>
          </a:xfrm>
        </p:spPr>
        <p:txBody>
          <a:bodyPr vert="horz" lIns="0" tIns="0" rIns="0" bIns="0" rtlCol="0" anchor="t">
            <a:noAutofit/>
          </a:bodyPr>
          <a:lstStyle/>
          <a:p>
            <a:endParaRPr lang="en-US" dirty="0">
              <a:cs typeface="Sabon Next LT"/>
            </a:endParaRPr>
          </a:p>
        </p:txBody>
      </p:sp>
      <p:sp>
        <p:nvSpPr>
          <p:cNvPr id="5" name="Text Placeholder 4">
            <a:extLst>
              <a:ext uri="{FF2B5EF4-FFF2-40B4-BE49-F238E27FC236}">
                <a16:creationId xmlns:a16="http://schemas.microsoft.com/office/drawing/2014/main" id="{EEE736C0-59DE-A4DF-7A05-6F22D48CC0D3}"/>
              </a:ext>
            </a:extLst>
          </p:cNvPr>
          <p:cNvSpPr>
            <a:spLocks noGrp="1"/>
          </p:cNvSpPr>
          <p:nvPr>
            <p:ph type="body" sz="quarter" idx="14"/>
          </p:nvPr>
        </p:nvSpPr>
        <p:spPr>
          <a:xfrm>
            <a:off x="3354922" y="2157653"/>
            <a:ext cx="7907703" cy="3615458"/>
          </a:xfrm>
        </p:spPr>
        <p:txBody>
          <a:bodyPr vert="horz" lIns="91440" tIns="45720" rIns="91440" bIns="54864" rtlCol="0" anchor="t">
            <a:noAutofit/>
          </a:bodyPr>
          <a:lstStyle/>
          <a:p>
            <a:pPr marL="342900" indent="-342900">
              <a:buChar char="•"/>
            </a:pPr>
            <a:r>
              <a:rPr lang="en-US" sz="2400" b="0" dirty="0">
                <a:latin typeface="TimesNewRomanPSMT"/>
                <a:cs typeface="Sabon Next LT"/>
              </a:rPr>
              <a:t> Kafka is an open-source distributed stream-processing framework that collects real-time data from the e-commerce website and stores it in Kafka-broker (Cluster). </a:t>
            </a:r>
            <a:endParaRPr lang="en-US" sz="2400">
              <a:cs typeface="Sabon Next LT"/>
            </a:endParaRPr>
          </a:p>
          <a:p>
            <a:pPr marL="342900" indent="-342900">
              <a:buChar char="•"/>
            </a:pPr>
            <a:r>
              <a:rPr lang="en-US" sz="2400" b="0" dirty="0">
                <a:latin typeface="TimesNewRomanPSMT"/>
                <a:cs typeface="Sabon Next LT"/>
              </a:rPr>
              <a:t>This stream of data is directed to the processing engine (Spark) through Kafka-consumer. </a:t>
            </a:r>
            <a:endParaRPr lang="en-US" sz="2400">
              <a:cs typeface="Sabon Next LT"/>
            </a:endParaRPr>
          </a:p>
          <a:p>
            <a:pPr marL="342900" indent="-342900">
              <a:buChar char="•"/>
            </a:pPr>
            <a:r>
              <a:rPr lang="en-US" sz="2400" b="0" dirty="0">
                <a:latin typeface="TimesNewRomanPSMT"/>
                <a:cs typeface="Sabon Next LT"/>
              </a:rPr>
              <a:t>The data streams undergo various processes such as Data injection, Data Processing, Data Storage.</a:t>
            </a:r>
            <a:endParaRPr lang="en-US" sz="2400" dirty="0">
              <a:cs typeface="Sabon Next LT"/>
            </a:endParaRPr>
          </a:p>
          <a:p>
            <a:pPr marL="342900" indent="-342900">
              <a:buChar char="•"/>
            </a:pPr>
            <a:r>
              <a:rPr lang="en-US" sz="2400" b="0" dirty="0">
                <a:latin typeface="TimesNewRomanPSMT"/>
                <a:cs typeface="Sabon Next LT"/>
              </a:rPr>
              <a:t>The processed data is stored in Cassandra (for further enhancement in the application). </a:t>
            </a:r>
            <a:endParaRPr lang="en-US" sz="2400">
              <a:cs typeface="Sabon Next LT"/>
            </a:endParaRPr>
          </a:p>
          <a:p>
            <a:endParaRPr lang="en-US" sz="9600" dirty="0">
              <a:cs typeface="Sabon Next LT"/>
            </a:endParaRPr>
          </a:p>
          <a:p>
            <a:endParaRPr lang="en-US" sz="9600" dirty="0">
              <a:cs typeface="Sabon Next LT"/>
            </a:endParaRPr>
          </a:p>
          <a:p>
            <a:endParaRPr lang="en-US" sz="9600" dirty="0">
              <a:cs typeface="Sabon Next LT"/>
            </a:endParaRP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6</a:t>
            </a:fld>
            <a:endParaRPr lang="en-US" dirty="0"/>
          </a:p>
        </p:txBody>
      </p:sp>
    </p:spTree>
    <p:extLst>
      <p:ext uri="{BB962C8B-B14F-4D97-AF65-F5344CB8AC3E}">
        <p14:creationId xmlns:p14="http://schemas.microsoft.com/office/powerpoint/2010/main" val="685681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11E33-F849-5B10-B265-81E995D9C480}"/>
              </a:ext>
            </a:extLst>
          </p:cNvPr>
          <p:cNvSpPr>
            <a:spLocks noGrp="1"/>
          </p:cNvSpPr>
          <p:nvPr>
            <p:ph type="title"/>
          </p:nvPr>
        </p:nvSpPr>
        <p:spPr>
          <a:xfrm>
            <a:off x="3411772" y="1070510"/>
            <a:ext cx="7013448" cy="1627632"/>
          </a:xfrm>
        </p:spPr>
        <p:txBody>
          <a:bodyPr/>
          <a:lstStyle/>
          <a:p>
            <a:r>
              <a:rPr lang="en-US" sz="2800" dirty="0">
                <a:latin typeface="Arial"/>
                <a:cs typeface="Arial"/>
              </a:rPr>
              <a:t>KAFKA INTERNAL FUNCTIONING</a:t>
            </a:r>
            <a:endParaRPr lang="en-US" sz="2800" dirty="0"/>
          </a:p>
        </p:txBody>
      </p:sp>
      <p:sp>
        <p:nvSpPr>
          <p:cNvPr id="3" name="Text Placeholder 2">
            <a:extLst>
              <a:ext uri="{FF2B5EF4-FFF2-40B4-BE49-F238E27FC236}">
                <a16:creationId xmlns:a16="http://schemas.microsoft.com/office/drawing/2014/main" id="{176769D3-3169-2AE6-06E1-7A49899FAB51}"/>
              </a:ext>
            </a:extLst>
          </p:cNvPr>
          <p:cNvSpPr>
            <a:spLocks noGrp="1"/>
          </p:cNvSpPr>
          <p:nvPr>
            <p:ph type="body" sz="quarter" idx="15"/>
          </p:nvPr>
        </p:nvSpPr>
        <p:spPr>
          <a:xfrm>
            <a:off x="828923" y="6970378"/>
            <a:ext cx="768096" cy="1627632"/>
          </a:xfrm>
        </p:spPr>
        <p:txBody>
          <a:bodyPr/>
          <a:lstStyle/>
          <a:p>
            <a:endParaRPr lang="en-US"/>
          </a:p>
        </p:txBody>
      </p:sp>
      <p:sp>
        <p:nvSpPr>
          <p:cNvPr id="4" name="Text Placeholder 3">
            <a:extLst>
              <a:ext uri="{FF2B5EF4-FFF2-40B4-BE49-F238E27FC236}">
                <a16:creationId xmlns:a16="http://schemas.microsoft.com/office/drawing/2014/main" id="{A63BA842-791B-4F6B-48DF-EF7FC9D2576F}"/>
              </a:ext>
            </a:extLst>
          </p:cNvPr>
          <p:cNvSpPr>
            <a:spLocks noGrp="1"/>
          </p:cNvSpPr>
          <p:nvPr>
            <p:ph type="body" sz="quarter" idx="13"/>
          </p:nvPr>
        </p:nvSpPr>
        <p:spPr>
          <a:xfrm>
            <a:off x="3411773" y="1986228"/>
            <a:ext cx="7808497" cy="4034527"/>
          </a:xfrm>
        </p:spPr>
        <p:txBody>
          <a:bodyPr vert="horz" lIns="0" tIns="0" rIns="0" bIns="0" rtlCol="0" anchor="t">
            <a:noAutofit/>
          </a:bodyPr>
          <a:lstStyle/>
          <a:p>
            <a:pPr marL="342900" indent="-342900">
              <a:buChar char="•"/>
            </a:pPr>
            <a:r>
              <a:rPr lang="en-US" dirty="0">
                <a:latin typeface="TimesNewRomanPSMT"/>
              </a:rPr>
              <a:t>The topic </a:t>
            </a:r>
            <a:r>
              <a:rPr lang="en-US" dirty="0" err="1">
                <a:latin typeface="TimesNewRomanPSMT"/>
              </a:rPr>
              <a:t>Streamify</a:t>
            </a:r>
            <a:r>
              <a:rPr lang="en-US" dirty="0">
                <a:latin typeface="TimesNewRomanPSMT"/>
              </a:rPr>
              <a:t> is created in the Kafka-Cluster. </a:t>
            </a:r>
            <a:endParaRPr lang="en-US">
              <a:cs typeface="Sabon Next LT"/>
            </a:endParaRPr>
          </a:p>
          <a:p>
            <a:pPr marL="342900" indent="-342900">
              <a:buChar char="•"/>
            </a:pPr>
            <a:r>
              <a:rPr lang="en-US" dirty="0">
                <a:latin typeface="Times New Roman"/>
                <a:cs typeface="Times New Roman"/>
              </a:rPr>
              <a:t>We are going to use the following Kafka API'S.</a:t>
            </a:r>
          </a:p>
          <a:p>
            <a:pPr marL="342900" indent="-342900">
              <a:buChar char="•"/>
            </a:pPr>
            <a:r>
              <a:rPr lang="en-US" dirty="0">
                <a:latin typeface="Times New Roman"/>
                <a:cs typeface="Times New Roman"/>
              </a:rPr>
              <a:t>Kafka-start-server- This will start the server.</a:t>
            </a:r>
          </a:p>
          <a:p>
            <a:pPr marL="342900" indent="-342900">
              <a:buChar char="•"/>
            </a:pPr>
            <a:r>
              <a:rPr lang="en-US" dirty="0">
                <a:latin typeface="Times New Roman"/>
                <a:cs typeface="Times New Roman"/>
              </a:rPr>
              <a:t>Kafka Topics- This will create topic so that we can push data from producer.</a:t>
            </a:r>
          </a:p>
          <a:p>
            <a:pPr marL="342900" indent="-342900">
              <a:buChar char="•"/>
            </a:pPr>
            <a:r>
              <a:rPr lang="en-US" dirty="0">
                <a:latin typeface="TimesNewRomanPSMT"/>
              </a:rPr>
              <a:t>Kafka-Producer collects all the stream of data from the user and allows the application to write that into the topic in the cluster. </a:t>
            </a:r>
            <a:endParaRPr lang="en-US">
              <a:cs typeface="Sabon Next LT"/>
            </a:endParaRPr>
          </a:p>
          <a:p>
            <a:pPr marL="342900" indent="-342900">
              <a:buChar char="•"/>
            </a:pPr>
            <a:r>
              <a:rPr lang="en-US" dirty="0">
                <a:latin typeface="TimesNewRomanPSMT"/>
              </a:rPr>
              <a:t>From the other side, Sparks reads the data generated by producer from the topic.</a:t>
            </a:r>
            <a:endParaRPr lang="en-US" sz="1600" dirty="0">
              <a:cs typeface="Sabon Next LT"/>
            </a:endParaRPr>
          </a:p>
          <a:p>
            <a:endParaRPr lang="en-US" dirty="0">
              <a:cs typeface="Sabon Next LT"/>
            </a:endParaRPr>
          </a:p>
        </p:txBody>
      </p:sp>
      <p:sp>
        <p:nvSpPr>
          <p:cNvPr id="5" name="Text Placeholder 4">
            <a:extLst>
              <a:ext uri="{FF2B5EF4-FFF2-40B4-BE49-F238E27FC236}">
                <a16:creationId xmlns:a16="http://schemas.microsoft.com/office/drawing/2014/main" id="{448DA9A3-6961-49D5-DFD3-E1004DF28A71}"/>
              </a:ext>
            </a:extLst>
          </p:cNvPr>
          <p:cNvSpPr>
            <a:spLocks noGrp="1"/>
          </p:cNvSpPr>
          <p:nvPr>
            <p:ph type="body" sz="quarter" idx="14"/>
          </p:nvPr>
        </p:nvSpPr>
        <p:spPr>
          <a:xfrm>
            <a:off x="9550312" y="7168631"/>
            <a:ext cx="768096" cy="1627632"/>
          </a:xfrm>
        </p:spPr>
        <p:txBody>
          <a:bodyPr/>
          <a:lstStyle/>
          <a:p>
            <a:endParaRPr lang="en-US"/>
          </a:p>
        </p:txBody>
      </p:sp>
      <p:sp>
        <p:nvSpPr>
          <p:cNvPr id="6" name="Slide Number Placeholder 5">
            <a:extLst>
              <a:ext uri="{FF2B5EF4-FFF2-40B4-BE49-F238E27FC236}">
                <a16:creationId xmlns:a16="http://schemas.microsoft.com/office/drawing/2014/main" id="{F90D060A-751E-9F34-97A2-9561B5DBD1D5}"/>
              </a:ext>
            </a:extLst>
          </p:cNvPr>
          <p:cNvSpPr>
            <a:spLocks noGrp="1"/>
          </p:cNvSpPr>
          <p:nvPr>
            <p:ph type="sldNum" sz="quarter" idx="12"/>
          </p:nvPr>
        </p:nvSpPr>
        <p:spPr/>
        <p:txBody>
          <a:bodyPr/>
          <a:lstStyle/>
          <a:p>
            <a:fld id="{48F63A3B-78C7-47BE-AE5E-E10140E04643}" type="slidenum">
              <a:rPr lang="en-US" dirty="0"/>
              <a:t>7</a:t>
            </a:fld>
            <a:endParaRPr lang="en-US" dirty="0"/>
          </a:p>
        </p:txBody>
      </p:sp>
    </p:spTree>
    <p:extLst>
      <p:ext uri="{BB962C8B-B14F-4D97-AF65-F5344CB8AC3E}">
        <p14:creationId xmlns:p14="http://schemas.microsoft.com/office/powerpoint/2010/main" val="1367917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p:txBody>
          <a:bodyPr/>
          <a:lstStyle/>
          <a:p>
            <a:r>
              <a:rPr lang="en-US" sz="3200" dirty="0"/>
              <a:t>TOOLS AND TECHNOLOGIES USED</a:t>
            </a:r>
          </a:p>
        </p:txBody>
      </p:sp>
      <p:sp>
        <p:nvSpPr>
          <p:cNvPr id="373" name="Footer Placeholder 372">
            <a:extLst>
              <a:ext uri="{FF2B5EF4-FFF2-40B4-BE49-F238E27FC236}">
                <a16:creationId xmlns:a16="http://schemas.microsoft.com/office/drawing/2014/main" id="{EC015AD8-FC03-181D-1A34-AD00F66C42C2}"/>
              </a:ext>
            </a:extLst>
          </p:cNvPr>
          <p:cNvSpPr>
            <a:spLocks noGrp="1"/>
          </p:cNvSpPr>
          <p:nvPr>
            <p:ph type="ftr" sz="quarter" idx="11"/>
          </p:nvPr>
        </p:nvSpPr>
        <p:spPr/>
        <p:txBody>
          <a:bodyPr/>
          <a:lstStyle/>
          <a:p>
            <a:r>
              <a:rPr lang="en-US" dirty="0">
                <a:latin typeface="Arial"/>
                <a:cs typeface="Arial"/>
              </a:rPr>
              <a:t>Online Streaming Application</a:t>
            </a:r>
            <a:endParaRPr lang="en-US" dirty="0"/>
          </a:p>
          <a:p>
            <a:endParaRPr lang="en-US"/>
          </a:p>
        </p:txBody>
      </p:sp>
      <p:sp>
        <p:nvSpPr>
          <p:cNvPr id="374" name="Slide Number Placeholder 373">
            <a:extLst>
              <a:ext uri="{FF2B5EF4-FFF2-40B4-BE49-F238E27FC236}">
                <a16:creationId xmlns:a16="http://schemas.microsoft.com/office/drawing/2014/main" id="{049B2870-98EC-2977-8CE4-A7AA3009991A}"/>
              </a:ext>
            </a:extLst>
          </p:cNvPr>
          <p:cNvSpPr>
            <a:spLocks noGrp="1"/>
          </p:cNvSpPr>
          <p:nvPr>
            <p:ph type="sldNum" sz="quarter" idx="12"/>
          </p:nvPr>
        </p:nvSpPr>
        <p:spPr/>
        <p:txBody>
          <a:bodyPr/>
          <a:lstStyle/>
          <a:p>
            <a:fld id="{48F63A3B-78C7-47BE-AE5E-E10140E04643}" type="slidenum">
              <a:rPr lang="en-US" smtClean="0"/>
              <a:pPr/>
              <a:t>8</a:t>
            </a:fld>
            <a:endParaRPr lang="en-US" dirty="0"/>
          </a:p>
        </p:txBody>
      </p:sp>
      <p:sp>
        <p:nvSpPr>
          <p:cNvPr id="19" name="Text Placeholder 18">
            <a:extLst>
              <a:ext uri="{FF2B5EF4-FFF2-40B4-BE49-F238E27FC236}">
                <a16:creationId xmlns:a16="http://schemas.microsoft.com/office/drawing/2014/main" id="{270C77AB-7E91-84A6-3E62-DAB80E1E4481}"/>
              </a:ext>
            </a:extLst>
          </p:cNvPr>
          <p:cNvSpPr>
            <a:spLocks noGrp="1"/>
          </p:cNvSpPr>
          <p:nvPr>
            <p:ph type="body" idx="1"/>
          </p:nvPr>
        </p:nvSpPr>
        <p:spPr/>
        <p:txBody>
          <a:bodyPr/>
          <a:lstStyle/>
          <a:p>
            <a:pPr lvl="0"/>
            <a:r>
              <a:rPr lang="en-US" dirty="0">
                <a:latin typeface="Arial"/>
                <a:cs typeface="Arial"/>
              </a:rPr>
              <a:t>HADOOP</a:t>
            </a:r>
            <a:endParaRPr lang="en-US" dirty="0"/>
          </a:p>
        </p:txBody>
      </p:sp>
      <p:sp>
        <p:nvSpPr>
          <p:cNvPr id="24" name="Text Placeholder 23">
            <a:extLst>
              <a:ext uri="{FF2B5EF4-FFF2-40B4-BE49-F238E27FC236}">
                <a16:creationId xmlns:a16="http://schemas.microsoft.com/office/drawing/2014/main" id="{A3BF8E55-B2B9-104D-F277-08902534735D}"/>
              </a:ext>
            </a:extLst>
          </p:cNvPr>
          <p:cNvSpPr>
            <a:spLocks noGrp="1"/>
          </p:cNvSpPr>
          <p:nvPr>
            <p:ph type="body" sz="quarter" idx="18"/>
          </p:nvPr>
        </p:nvSpPr>
        <p:spPr>
          <a:xfrm>
            <a:off x="731058" y="4120317"/>
            <a:ext cx="1920240" cy="1371600"/>
          </a:xfrm>
        </p:spPr>
        <p:txBody>
          <a:bodyPr/>
          <a:lstStyle/>
          <a:p>
            <a:r>
              <a:rPr lang="en-US" sz="1800">
                <a:latin typeface="TimesNewRomanPSMT"/>
                <a:cs typeface="Sabon Next LT"/>
              </a:rPr>
              <a:t>open-source software utility used for storage and computation of data. </a:t>
            </a:r>
            <a:endParaRPr lang="en-US" sz="1800">
              <a:cs typeface="Sabon Next LT"/>
            </a:endParaRPr>
          </a:p>
          <a:p>
            <a:pPr lvl="0"/>
            <a:endParaRPr lang="en-US" dirty="0">
              <a:cs typeface="Sabon Next LT"/>
            </a:endParaRPr>
          </a:p>
        </p:txBody>
      </p:sp>
      <p:sp>
        <p:nvSpPr>
          <p:cNvPr id="20" name="Text Placeholder 19">
            <a:extLst>
              <a:ext uri="{FF2B5EF4-FFF2-40B4-BE49-F238E27FC236}">
                <a16:creationId xmlns:a16="http://schemas.microsoft.com/office/drawing/2014/main" id="{15DD9AC8-4A5F-70DB-AA68-C461059D81A1}"/>
              </a:ext>
            </a:extLst>
          </p:cNvPr>
          <p:cNvSpPr>
            <a:spLocks noGrp="1"/>
          </p:cNvSpPr>
          <p:nvPr>
            <p:ph type="body" sz="quarter" idx="3"/>
          </p:nvPr>
        </p:nvSpPr>
        <p:spPr/>
        <p:txBody>
          <a:bodyPr/>
          <a:lstStyle/>
          <a:p>
            <a:r>
              <a:rPr lang="en-US" dirty="0">
                <a:latin typeface="Arial"/>
                <a:cs typeface="Arial"/>
              </a:rPr>
              <a:t>KAFKA</a:t>
            </a:r>
            <a:endParaRPr lang="en-US" dirty="0"/>
          </a:p>
          <a:p>
            <a:endParaRPr lang="en-US" dirty="0"/>
          </a:p>
        </p:txBody>
      </p:sp>
      <p:sp>
        <p:nvSpPr>
          <p:cNvPr id="25" name="Text Placeholder 24">
            <a:extLst>
              <a:ext uri="{FF2B5EF4-FFF2-40B4-BE49-F238E27FC236}">
                <a16:creationId xmlns:a16="http://schemas.microsoft.com/office/drawing/2014/main" id="{BCE9DA14-62AB-A857-6387-1F5D330B3F36}"/>
              </a:ext>
            </a:extLst>
          </p:cNvPr>
          <p:cNvSpPr>
            <a:spLocks noGrp="1"/>
          </p:cNvSpPr>
          <p:nvPr>
            <p:ph type="body" sz="quarter" idx="19"/>
          </p:nvPr>
        </p:nvSpPr>
        <p:spPr>
          <a:xfrm>
            <a:off x="2946630" y="3938100"/>
            <a:ext cx="1920240" cy="1371600"/>
          </a:xfrm>
        </p:spPr>
        <p:txBody>
          <a:bodyPr/>
          <a:lstStyle/>
          <a:p>
            <a:r>
              <a:rPr lang="en-US" sz="1400" dirty="0">
                <a:latin typeface="TimesNewRomanPSMT"/>
                <a:cs typeface="Sabon Next LT"/>
              </a:rPr>
              <a:t> used for capturing and storing streams of real-time data into categories called topics and later gives it to a processing engine for analysis. </a:t>
            </a:r>
            <a:endParaRPr lang="en-US" dirty="0"/>
          </a:p>
        </p:txBody>
      </p:sp>
      <p:sp>
        <p:nvSpPr>
          <p:cNvPr id="21" name="Text Placeholder 20">
            <a:extLst>
              <a:ext uri="{FF2B5EF4-FFF2-40B4-BE49-F238E27FC236}">
                <a16:creationId xmlns:a16="http://schemas.microsoft.com/office/drawing/2014/main" id="{A28A203B-0CF0-2AB0-5F54-07C8E3003918}"/>
              </a:ext>
            </a:extLst>
          </p:cNvPr>
          <p:cNvSpPr>
            <a:spLocks noGrp="1"/>
          </p:cNvSpPr>
          <p:nvPr>
            <p:ph type="body" sz="quarter" idx="13"/>
          </p:nvPr>
        </p:nvSpPr>
        <p:spPr/>
        <p:txBody>
          <a:bodyPr/>
          <a:lstStyle/>
          <a:p>
            <a:r>
              <a:rPr lang="en-US" dirty="0">
                <a:latin typeface="Arial"/>
                <a:cs typeface="Arial"/>
              </a:rPr>
              <a:t>SPARK</a:t>
            </a:r>
            <a:endParaRPr lang="en-US" dirty="0"/>
          </a:p>
          <a:p>
            <a:endParaRPr lang="en-US" dirty="0"/>
          </a:p>
        </p:txBody>
      </p:sp>
      <p:sp>
        <p:nvSpPr>
          <p:cNvPr id="26" name="Text Placeholder 25">
            <a:extLst>
              <a:ext uri="{FF2B5EF4-FFF2-40B4-BE49-F238E27FC236}">
                <a16:creationId xmlns:a16="http://schemas.microsoft.com/office/drawing/2014/main" id="{710CB940-D45B-59F1-06E5-9CC94100EF05}"/>
              </a:ext>
            </a:extLst>
          </p:cNvPr>
          <p:cNvSpPr>
            <a:spLocks noGrp="1"/>
          </p:cNvSpPr>
          <p:nvPr>
            <p:ph type="body" sz="quarter" idx="20"/>
          </p:nvPr>
        </p:nvSpPr>
        <p:spPr>
          <a:xfrm>
            <a:off x="5162204" y="3938100"/>
            <a:ext cx="1920240" cy="1371600"/>
          </a:xfrm>
        </p:spPr>
        <p:txBody>
          <a:bodyPr/>
          <a:lstStyle/>
          <a:p>
            <a:r>
              <a:rPr lang="en-US" sz="1600" dirty="0">
                <a:latin typeface="TimesNewRomanPSMT"/>
              </a:rPr>
              <a:t> a data processing engine used for collecting data-stream from Kafka </a:t>
            </a:r>
            <a:endParaRPr lang="en-US" sz="1600">
              <a:cs typeface="Sabon Next LT"/>
            </a:endParaRPr>
          </a:p>
          <a:p>
            <a:pPr lvl="0"/>
            <a:endParaRPr lang="en-US" sz="1800" dirty="0">
              <a:cs typeface="Sabon Next LT"/>
            </a:endParaRPr>
          </a:p>
        </p:txBody>
      </p:sp>
      <p:sp>
        <p:nvSpPr>
          <p:cNvPr id="22" name="Text Placeholder 21">
            <a:extLst>
              <a:ext uri="{FF2B5EF4-FFF2-40B4-BE49-F238E27FC236}">
                <a16:creationId xmlns:a16="http://schemas.microsoft.com/office/drawing/2014/main" id="{05BC0115-F702-2E0A-61A4-4A6CE33FD775}"/>
              </a:ext>
            </a:extLst>
          </p:cNvPr>
          <p:cNvSpPr>
            <a:spLocks noGrp="1"/>
          </p:cNvSpPr>
          <p:nvPr>
            <p:ph type="body" sz="quarter" idx="15"/>
          </p:nvPr>
        </p:nvSpPr>
        <p:spPr/>
        <p:txBody>
          <a:bodyPr/>
          <a:lstStyle/>
          <a:p>
            <a:r>
              <a:rPr lang="en-US" dirty="0">
                <a:latin typeface="Arial"/>
                <a:cs typeface="Arial"/>
              </a:rPr>
              <a:t>CASSANDRA</a:t>
            </a:r>
            <a:endParaRPr lang="en-US" dirty="0"/>
          </a:p>
          <a:p>
            <a:endParaRPr lang="en-US" dirty="0"/>
          </a:p>
        </p:txBody>
      </p:sp>
      <p:sp>
        <p:nvSpPr>
          <p:cNvPr id="27" name="Text Placeholder 26">
            <a:extLst>
              <a:ext uri="{FF2B5EF4-FFF2-40B4-BE49-F238E27FC236}">
                <a16:creationId xmlns:a16="http://schemas.microsoft.com/office/drawing/2014/main" id="{A0DA38E3-68A2-4FF9-022B-BA0DF832B1DB}"/>
              </a:ext>
            </a:extLst>
          </p:cNvPr>
          <p:cNvSpPr>
            <a:spLocks noGrp="1"/>
          </p:cNvSpPr>
          <p:nvPr>
            <p:ph type="body" sz="quarter" idx="21"/>
          </p:nvPr>
        </p:nvSpPr>
        <p:spPr/>
        <p:txBody>
          <a:bodyPr/>
          <a:lstStyle/>
          <a:p>
            <a:r>
              <a:rPr lang="en-US" sz="1400" dirty="0">
                <a:latin typeface="TimesNewRomanPSMT"/>
              </a:rPr>
              <a:t>NoSQL database management system used to store raw data</a:t>
            </a:r>
            <a:endParaRPr lang="en-US">
              <a:cs typeface="Sabon Next LT"/>
            </a:endParaRPr>
          </a:p>
          <a:p>
            <a:pPr lvl="0"/>
            <a:endParaRPr lang="en-US"/>
          </a:p>
        </p:txBody>
      </p:sp>
      <p:sp>
        <p:nvSpPr>
          <p:cNvPr id="23" name="Text Placeholder 22">
            <a:extLst>
              <a:ext uri="{FF2B5EF4-FFF2-40B4-BE49-F238E27FC236}">
                <a16:creationId xmlns:a16="http://schemas.microsoft.com/office/drawing/2014/main" id="{9D48D07F-2D5B-F0D5-4005-197607C4F197}"/>
              </a:ext>
            </a:extLst>
          </p:cNvPr>
          <p:cNvSpPr>
            <a:spLocks noGrp="1"/>
          </p:cNvSpPr>
          <p:nvPr>
            <p:ph type="body" sz="quarter" idx="17"/>
          </p:nvPr>
        </p:nvSpPr>
        <p:spPr/>
        <p:txBody>
          <a:bodyPr/>
          <a:lstStyle/>
          <a:p>
            <a:r>
              <a:rPr lang="en-US" dirty="0">
                <a:latin typeface="Arial"/>
                <a:cs typeface="Arial"/>
              </a:rPr>
              <a:t>PYTHON</a:t>
            </a:r>
            <a:endParaRPr lang="en-US" dirty="0"/>
          </a:p>
          <a:p>
            <a:endParaRPr lang="en-US" dirty="0"/>
          </a:p>
        </p:txBody>
      </p:sp>
      <p:sp>
        <p:nvSpPr>
          <p:cNvPr id="28" name="Text Placeholder 27">
            <a:extLst>
              <a:ext uri="{FF2B5EF4-FFF2-40B4-BE49-F238E27FC236}">
                <a16:creationId xmlns:a16="http://schemas.microsoft.com/office/drawing/2014/main" id="{B72BD1AE-7290-BA6E-18FB-8181C0D13E7C}"/>
              </a:ext>
            </a:extLst>
          </p:cNvPr>
          <p:cNvSpPr>
            <a:spLocks noGrp="1"/>
          </p:cNvSpPr>
          <p:nvPr>
            <p:ph type="body" sz="quarter" idx="22"/>
          </p:nvPr>
        </p:nvSpPr>
        <p:spPr/>
        <p:txBody>
          <a:bodyPr/>
          <a:lstStyle/>
          <a:p>
            <a:r>
              <a:rPr lang="en-US" sz="1800" dirty="0">
                <a:latin typeface="TimesNewRomanPSMT"/>
              </a:rPr>
              <a:t>programming language</a:t>
            </a:r>
            <a:endParaRPr lang="en-US" sz="1800">
              <a:cs typeface="Sabon Next LT"/>
            </a:endParaRPr>
          </a:p>
          <a:p>
            <a:pPr lvl="0"/>
            <a:endParaRPr lang="en-US"/>
          </a:p>
        </p:txBody>
      </p:sp>
      <p:sp>
        <p:nvSpPr>
          <p:cNvPr id="3" name="Picture Placeholder 2">
            <a:extLst>
              <a:ext uri="{FF2B5EF4-FFF2-40B4-BE49-F238E27FC236}">
                <a16:creationId xmlns:a16="http://schemas.microsoft.com/office/drawing/2014/main" id="{F8D2AAB7-496E-BB90-A617-340A1BDF017D}"/>
              </a:ext>
            </a:extLst>
          </p:cNvPr>
          <p:cNvSpPr>
            <a:spLocks noGrp="1"/>
          </p:cNvSpPr>
          <p:nvPr>
            <p:ph type="pic" sz="quarter" idx="23"/>
          </p:nvPr>
        </p:nvSpPr>
        <p:spPr/>
      </p:sp>
      <p:sp>
        <p:nvSpPr>
          <p:cNvPr id="5" name="Picture Placeholder 4">
            <a:extLst>
              <a:ext uri="{FF2B5EF4-FFF2-40B4-BE49-F238E27FC236}">
                <a16:creationId xmlns:a16="http://schemas.microsoft.com/office/drawing/2014/main" id="{AE3635E3-7FE5-BE1F-F034-A0AD032B846C}"/>
              </a:ext>
            </a:extLst>
          </p:cNvPr>
          <p:cNvSpPr>
            <a:spLocks noGrp="1"/>
          </p:cNvSpPr>
          <p:nvPr>
            <p:ph type="pic" sz="quarter" idx="27"/>
          </p:nvPr>
        </p:nvSpPr>
        <p:spPr/>
      </p:sp>
      <p:sp>
        <p:nvSpPr>
          <p:cNvPr id="8" name="Picture Placeholder 7">
            <a:extLst>
              <a:ext uri="{FF2B5EF4-FFF2-40B4-BE49-F238E27FC236}">
                <a16:creationId xmlns:a16="http://schemas.microsoft.com/office/drawing/2014/main" id="{1F93DEEE-1F32-9187-00BD-ADF26AC3E654}"/>
              </a:ext>
            </a:extLst>
          </p:cNvPr>
          <p:cNvSpPr>
            <a:spLocks noGrp="1"/>
          </p:cNvSpPr>
          <p:nvPr>
            <p:ph type="pic" sz="quarter" idx="26"/>
          </p:nvPr>
        </p:nvSpPr>
        <p:spPr/>
      </p:sp>
      <p:sp>
        <p:nvSpPr>
          <p:cNvPr id="10" name="Picture Placeholder 9">
            <a:extLst>
              <a:ext uri="{FF2B5EF4-FFF2-40B4-BE49-F238E27FC236}">
                <a16:creationId xmlns:a16="http://schemas.microsoft.com/office/drawing/2014/main" id="{70665885-D629-DC72-0135-C31CD4F06432}"/>
              </a:ext>
            </a:extLst>
          </p:cNvPr>
          <p:cNvSpPr>
            <a:spLocks noGrp="1"/>
          </p:cNvSpPr>
          <p:nvPr>
            <p:ph type="pic" sz="quarter" idx="25"/>
          </p:nvPr>
        </p:nvSpPr>
        <p:spPr/>
      </p:sp>
      <p:sp>
        <p:nvSpPr>
          <p:cNvPr id="12" name="Picture Placeholder 11">
            <a:extLst>
              <a:ext uri="{FF2B5EF4-FFF2-40B4-BE49-F238E27FC236}">
                <a16:creationId xmlns:a16="http://schemas.microsoft.com/office/drawing/2014/main" id="{F89D7207-9EA4-D569-191A-D6D0B608A2B5}"/>
              </a:ext>
            </a:extLst>
          </p:cNvPr>
          <p:cNvSpPr>
            <a:spLocks noGrp="1"/>
          </p:cNvSpPr>
          <p:nvPr>
            <p:ph type="pic" sz="quarter" idx="24"/>
          </p:nvPr>
        </p:nvSpPr>
        <p:spPr/>
      </p:sp>
      <p:sp>
        <p:nvSpPr>
          <p:cNvPr id="14" name="Rectangle 13">
            <a:extLst>
              <a:ext uri="{FF2B5EF4-FFF2-40B4-BE49-F238E27FC236}">
                <a16:creationId xmlns:a16="http://schemas.microsoft.com/office/drawing/2014/main" id="{CA3CF06D-CA30-339C-5212-2CB2D2529AB8}"/>
              </a:ext>
            </a:extLst>
          </p:cNvPr>
          <p:cNvSpPr/>
          <p:nvPr/>
        </p:nvSpPr>
        <p:spPr>
          <a:xfrm>
            <a:off x="2426804" y="5830955"/>
            <a:ext cx="7123043" cy="5880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C18E4EA-31A0-C69C-B7F5-94EFFD4F1BD7}"/>
              </a:ext>
            </a:extLst>
          </p:cNvPr>
          <p:cNvSpPr txBox="1"/>
          <p:nvPr/>
        </p:nvSpPr>
        <p:spPr>
          <a:xfrm>
            <a:off x="2716695" y="5930347"/>
            <a:ext cx="675860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Sabon Next LT"/>
              </a:rPr>
              <a:t>Visual Studio Code- </a:t>
            </a:r>
            <a:r>
              <a:rPr lang="en-US" dirty="0">
                <a:latin typeface="TimesNewRomanPSMT"/>
                <a:cs typeface="Sabon Next LT"/>
              </a:rPr>
              <a:t>Integrated development environment (IDE).</a:t>
            </a:r>
            <a:endParaRPr lang="en-US" dirty="0">
              <a:cs typeface="Sabon Next LT"/>
            </a:endParaRPr>
          </a:p>
          <a:p>
            <a:endParaRPr lang="en-US" dirty="0">
              <a:cs typeface="Sabon Next LT"/>
            </a:endParaRPr>
          </a:p>
        </p:txBody>
      </p:sp>
    </p:spTree>
    <p:extLst>
      <p:ext uri="{BB962C8B-B14F-4D97-AF65-F5344CB8AC3E}">
        <p14:creationId xmlns:p14="http://schemas.microsoft.com/office/powerpoint/2010/main" val="1600494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60C12C9-371F-CCEF-0F61-99D065574B4B}"/>
              </a:ext>
            </a:extLst>
          </p:cNvPr>
          <p:cNvSpPr>
            <a:spLocks noGrp="1"/>
          </p:cNvSpPr>
          <p:nvPr>
            <p:ph type="title"/>
          </p:nvPr>
        </p:nvSpPr>
        <p:spPr>
          <a:xfrm>
            <a:off x="4181396" y="939762"/>
            <a:ext cx="6766560" cy="768096"/>
          </a:xfrm>
        </p:spPr>
        <p:txBody>
          <a:bodyPr/>
          <a:lstStyle/>
          <a:p>
            <a:r>
              <a:rPr lang="en-US" sz="3200"/>
              <a:t>ARCHITECTURE</a:t>
            </a:r>
          </a:p>
        </p:txBody>
      </p:sp>
      <p:pic>
        <p:nvPicPr>
          <p:cNvPr id="6" name="Picture 6" descr="Diagram&#10;&#10;Description automatically generated">
            <a:extLst>
              <a:ext uri="{FF2B5EF4-FFF2-40B4-BE49-F238E27FC236}">
                <a16:creationId xmlns:a16="http://schemas.microsoft.com/office/drawing/2014/main" id="{60CB307E-1C0F-BB84-876A-CC3AF82D55FD}"/>
              </a:ext>
            </a:extLst>
          </p:cNvPr>
          <p:cNvPicPr>
            <a:picLocks noGrp="1" noChangeAspect="1"/>
          </p:cNvPicPr>
          <p:nvPr>
            <p:ph idx="1"/>
          </p:nvPr>
        </p:nvPicPr>
        <p:blipFill>
          <a:blip r:embed="rId2"/>
          <a:stretch>
            <a:fillRect/>
          </a:stretch>
        </p:blipFill>
        <p:spPr>
          <a:xfrm>
            <a:off x="4305662" y="2133486"/>
            <a:ext cx="6974172" cy="4008867"/>
          </a:xfrm>
          <a:noFill/>
        </p:spPr>
      </p:pic>
      <p:sp>
        <p:nvSpPr>
          <p:cNvPr id="2" name="Footer Placeholder 1">
            <a:extLst>
              <a:ext uri="{FF2B5EF4-FFF2-40B4-BE49-F238E27FC236}">
                <a16:creationId xmlns:a16="http://schemas.microsoft.com/office/drawing/2014/main" id="{4267F254-39E6-ABB1-FE7F-09AC7183C369}"/>
              </a:ext>
            </a:extLst>
          </p:cNvPr>
          <p:cNvSpPr>
            <a:spLocks noGrp="1"/>
          </p:cNvSpPr>
          <p:nvPr>
            <p:ph type="ftr" sz="quarter" idx="11"/>
          </p:nvPr>
        </p:nvSpPr>
        <p:spPr>
          <a:xfrm>
            <a:off x="4224528" y="457200"/>
            <a:ext cx="3200400" cy="274320"/>
          </a:xfrm>
        </p:spPr>
        <p:txBody>
          <a:bodyPr anchor="ctr">
            <a:normAutofit/>
          </a:bodyPr>
          <a:lstStyle/>
          <a:p>
            <a:r>
              <a:rPr lang="en-US" dirty="0">
                <a:latin typeface="Arial"/>
                <a:cs typeface="Arial"/>
              </a:rPr>
              <a:t>Online Streaming Application</a:t>
            </a:r>
            <a:endParaRPr lang="en-US" dirty="0"/>
          </a:p>
          <a:p>
            <a:pPr>
              <a:spcAft>
                <a:spcPts val="600"/>
              </a:spcAft>
            </a:pPr>
            <a:endParaRPr lang="en-US"/>
          </a:p>
        </p:txBody>
      </p:sp>
      <p:sp>
        <p:nvSpPr>
          <p:cNvPr id="3" name="Slide Number Placeholder 2">
            <a:extLst>
              <a:ext uri="{FF2B5EF4-FFF2-40B4-BE49-F238E27FC236}">
                <a16:creationId xmlns:a16="http://schemas.microsoft.com/office/drawing/2014/main" id="{A6F3822A-5AA5-C089-D897-AFA041844B6F}"/>
              </a:ext>
            </a:extLst>
          </p:cNvPr>
          <p:cNvSpPr>
            <a:spLocks noGrp="1"/>
          </p:cNvSpPr>
          <p:nvPr>
            <p:ph type="sldNum" sz="quarter" idx="12"/>
          </p:nvPr>
        </p:nvSpPr>
        <p:spPr>
          <a:xfrm>
            <a:off x="10945368" y="457200"/>
            <a:ext cx="987552" cy="274320"/>
          </a:xfrm>
        </p:spPr>
        <p:txBody>
          <a:bodyPr anchor="ctr">
            <a:normAutofit/>
          </a:bodyPr>
          <a:lstStyle/>
          <a:p>
            <a:pPr>
              <a:spcAft>
                <a:spcPts val="600"/>
              </a:spcAft>
            </a:pPr>
            <a:fld id="{48F63A3B-78C7-47BE-AE5E-E10140E04643}" type="slidenum">
              <a:rPr lang="en-US" dirty="0"/>
              <a:pPr>
                <a:spcAft>
                  <a:spcPts val="600"/>
                </a:spcAft>
              </a:pPr>
              <a:t>9</a:t>
            </a:fld>
            <a:endParaRPr lang="en-US"/>
          </a:p>
        </p:txBody>
      </p:sp>
      <p:sp>
        <p:nvSpPr>
          <p:cNvPr id="4" name="Rectangle 3">
            <a:extLst>
              <a:ext uri="{FF2B5EF4-FFF2-40B4-BE49-F238E27FC236}">
                <a16:creationId xmlns:a16="http://schemas.microsoft.com/office/drawing/2014/main" id="{964179FF-44F1-B2B3-3AD5-5AD047B3D294}"/>
              </a:ext>
            </a:extLst>
          </p:cNvPr>
          <p:cNvSpPr/>
          <p:nvPr/>
        </p:nvSpPr>
        <p:spPr>
          <a:xfrm>
            <a:off x="7894101" y="3026071"/>
            <a:ext cx="986762" cy="603021"/>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78DDD80C-576E-4C8F-AD72-CAE7FE826FEC}"/>
                  </a:ext>
                </a:extLst>
              </p14:cNvPr>
              <p14:cNvContentPartPr/>
              <p14:nvPr/>
            </p14:nvContentPartPr>
            <p14:xfrm>
              <a:off x="8563176" y="3936086"/>
              <a:ext cx="32621" cy="10964"/>
            </p14:xfrm>
          </p:contentPart>
        </mc:Choice>
        <mc:Fallback xmlns="">
          <p:pic>
            <p:nvPicPr>
              <p:cNvPr id="5" name="Ink 4">
                <a:extLst>
                  <a:ext uri="{FF2B5EF4-FFF2-40B4-BE49-F238E27FC236}">
                    <a16:creationId xmlns:a16="http://schemas.microsoft.com/office/drawing/2014/main" id="{78DDD80C-576E-4C8F-AD72-CAE7FE826FEC}"/>
                  </a:ext>
                </a:extLst>
              </p:cNvPr>
              <p:cNvPicPr/>
              <p:nvPr/>
            </p:nvPicPr>
            <p:blipFill>
              <a:blip r:embed="rId4"/>
              <a:stretch>
                <a:fillRect/>
              </a:stretch>
            </p:blipFill>
            <p:spPr>
              <a:xfrm>
                <a:off x="8545447" y="3398850"/>
                <a:ext cx="67724" cy="1096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9B9F9C41-39AB-C2DD-355F-E35688B4D356}"/>
                  </a:ext>
                </a:extLst>
              </p14:cNvPr>
              <p14:cNvContentPartPr/>
              <p14:nvPr/>
            </p14:nvContentPartPr>
            <p14:xfrm>
              <a:off x="8312649" y="3891569"/>
              <a:ext cx="506841" cy="142511"/>
            </p14:xfrm>
          </p:contentPart>
        </mc:Choice>
        <mc:Fallback xmlns="">
          <p:pic>
            <p:nvPicPr>
              <p:cNvPr id="7" name="Ink 6">
                <a:extLst>
                  <a:ext uri="{FF2B5EF4-FFF2-40B4-BE49-F238E27FC236}">
                    <a16:creationId xmlns:a16="http://schemas.microsoft.com/office/drawing/2014/main" id="{9B9F9C41-39AB-C2DD-355F-E35688B4D356}"/>
                  </a:ext>
                </a:extLst>
              </p:cNvPr>
              <p:cNvPicPr/>
              <p:nvPr/>
            </p:nvPicPr>
            <p:blipFill>
              <a:blip r:embed="rId6"/>
              <a:stretch>
                <a:fillRect/>
              </a:stretch>
            </p:blipFill>
            <p:spPr>
              <a:xfrm>
                <a:off x="8295023" y="3873621"/>
                <a:ext cx="542453" cy="178049"/>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2EF5A3B2-DD41-6884-DB41-2765E34414F9}"/>
                  </a:ext>
                </a:extLst>
              </p14:cNvPr>
              <p14:cNvContentPartPr/>
              <p14:nvPr/>
            </p14:nvContentPartPr>
            <p14:xfrm>
              <a:off x="8255913" y="296028"/>
              <a:ext cx="10964" cy="10964"/>
            </p14:xfrm>
          </p:contentPart>
        </mc:Choice>
        <mc:Fallback xmlns="">
          <p:pic>
            <p:nvPicPr>
              <p:cNvPr id="8" name="Ink 7">
                <a:extLst>
                  <a:ext uri="{FF2B5EF4-FFF2-40B4-BE49-F238E27FC236}">
                    <a16:creationId xmlns:a16="http://schemas.microsoft.com/office/drawing/2014/main" id="{2EF5A3B2-DD41-6884-DB41-2765E34414F9}"/>
                  </a:ext>
                </a:extLst>
              </p:cNvPr>
              <p:cNvPicPr/>
              <p:nvPr/>
            </p:nvPicPr>
            <p:blipFill>
              <a:blip r:embed="rId8"/>
              <a:stretch>
                <a:fillRect/>
              </a:stretch>
            </p:blipFill>
            <p:spPr>
              <a:xfrm>
                <a:off x="7718677" y="-241208"/>
                <a:ext cx="1096400" cy="1096400"/>
              </a:xfrm>
              <a:prstGeom prst="rect">
                <a:avLst/>
              </a:prstGeom>
            </p:spPr>
          </p:pic>
        </mc:Fallback>
      </mc:AlternateContent>
      <p:sp>
        <p:nvSpPr>
          <p:cNvPr id="9" name="Rectangle 8">
            <a:extLst>
              <a:ext uri="{FF2B5EF4-FFF2-40B4-BE49-F238E27FC236}">
                <a16:creationId xmlns:a16="http://schemas.microsoft.com/office/drawing/2014/main" id="{F5B67BAA-1892-DB21-8342-F8B63039E836}"/>
              </a:ext>
            </a:extLst>
          </p:cNvPr>
          <p:cNvSpPr/>
          <p:nvPr/>
        </p:nvSpPr>
        <p:spPr>
          <a:xfrm>
            <a:off x="7510360" y="3705842"/>
            <a:ext cx="2094127" cy="323438"/>
          </a:xfrm>
          <a:prstGeom prst="rect">
            <a:avLst/>
          </a:prstGeom>
          <a:solidFill>
            <a:srgbClr val="5F72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246103"/>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 id="{18518462-57BD-4B9F-9628-24DEFF39786A}" vid="{86105DA6-E613-46C4-BC07-43C4C2AF651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TotalTime>
  <Words>1050</Words>
  <Application>Microsoft Office PowerPoint</Application>
  <PresentationFormat>Widescreen</PresentationFormat>
  <Paragraphs>107</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Arial Black</vt:lpstr>
      <vt:lpstr>Sabon Next LT</vt:lpstr>
      <vt:lpstr>Times New Roman</vt:lpstr>
      <vt:lpstr>TimesNewRomanPSMT</vt:lpstr>
      <vt:lpstr>Office Theme</vt:lpstr>
      <vt:lpstr>STREAMIFY- ONLINE STREAMING APPLICATION  </vt:lpstr>
      <vt:lpstr>TABLE OF CONTENT</vt:lpstr>
      <vt:lpstr>Introduction</vt:lpstr>
      <vt:lpstr>PROBLEM STATEMENT</vt:lpstr>
      <vt:lpstr>AIM OF THE PROJECT</vt:lpstr>
      <vt:lpstr>APPROACH TO DESIGN THE PROJECT</vt:lpstr>
      <vt:lpstr>KAFKA INTERNAL FUNCTIONING</vt:lpstr>
      <vt:lpstr>TOOLS AND TECHNOLOGIES USED</vt:lpstr>
      <vt:lpstr>ARCHITECTURE</vt:lpstr>
      <vt:lpstr>DATASET INFORMATION </vt:lpstr>
      <vt:lpstr>DATASET</vt:lpstr>
      <vt:lpstr>STEPS TO START APPLICATION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Github Link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dc:title>
  <dc:subject/>
  <dc:creator/>
  <cp:lastModifiedBy>Kushwaha, Bhavyom Singh</cp:lastModifiedBy>
  <cp:revision>475</cp:revision>
  <dcterms:created xsi:type="dcterms:W3CDTF">2023-05-05T20:55:03Z</dcterms:created>
  <dcterms:modified xsi:type="dcterms:W3CDTF">2023-05-15T01:14:13Z</dcterms:modified>
</cp:coreProperties>
</file>